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sldIdLst>
    <p:sldId id="260" r:id="rId2"/>
    <p:sldId id="257" r:id="rId3"/>
    <p:sldId id="264" r:id="rId4"/>
    <p:sldId id="263" r:id="rId5"/>
    <p:sldId id="262" r:id="rId6"/>
    <p:sldId id="265" r:id="rId7"/>
    <p:sldId id="269" r:id="rId8"/>
    <p:sldId id="271" r:id="rId9"/>
    <p:sldId id="273" r:id="rId10"/>
    <p:sldId id="284" r:id="rId11"/>
    <p:sldId id="285" r:id="rId12"/>
    <p:sldId id="286" r:id="rId13"/>
    <p:sldId id="274" r:id="rId14"/>
    <p:sldId id="287" r:id="rId15"/>
    <p:sldId id="288" r:id="rId16"/>
    <p:sldId id="289" r:id="rId17"/>
    <p:sldId id="290" r:id="rId18"/>
    <p:sldId id="291" r:id="rId19"/>
    <p:sldId id="294" r:id="rId20"/>
    <p:sldId id="292" r:id="rId21"/>
    <p:sldId id="293" r:id="rId22"/>
    <p:sldId id="295" r:id="rId23"/>
    <p:sldId id="296" r:id="rId24"/>
    <p:sldId id="297" r:id="rId25"/>
    <p:sldId id="299" r:id="rId26"/>
    <p:sldId id="300" r:id="rId27"/>
    <p:sldId id="279" r:id="rId28"/>
  </p:sldIdLst>
  <p:sldSz cx="12192000" cy="6858000"/>
  <p:notesSz cx="6858000" cy="9144000"/>
  <p:embeddedFontLst>
    <p:embeddedFont>
      <p:font typeface="Agency FB" panose="020B0503020202020204" pitchFamily="34" charset="0"/>
      <p:regular r:id="rId29"/>
      <p:bold r:id="rId30"/>
    </p:embeddedFont>
    <p:embeddedFont>
      <p:font typeface="Bahnschrift Light" panose="020B0502040204020203" pitchFamily="34" charset="0"/>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2C2C"/>
    <a:srgbClr val="DD2BC8"/>
    <a:srgbClr val="3C5B70"/>
    <a:srgbClr val="395359"/>
    <a:srgbClr val="5078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EA192-E176-4EA3-98D4-8D3B8FC7EA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8B1070-BC05-48A9-8621-2168663477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A70E3A7-CE98-4B9E-8917-727572BCFA71}"/>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5" name="Footer Placeholder 4">
            <a:extLst>
              <a:ext uri="{FF2B5EF4-FFF2-40B4-BE49-F238E27FC236}">
                <a16:creationId xmlns:a16="http://schemas.microsoft.com/office/drawing/2014/main" id="{F3D0050E-269A-4658-B8B3-66A067350B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24E69D-11B0-47DB-B673-345FC66585B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85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EBF8-424F-43F6-82B9-D7258DBCCB0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B51BF4-0CB4-489A-BF9E-84E238C76C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2D767-6168-4A2F-8EA7-8F833D24DDBF}"/>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5" name="Footer Placeholder 4">
            <a:extLst>
              <a:ext uri="{FF2B5EF4-FFF2-40B4-BE49-F238E27FC236}">
                <a16:creationId xmlns:a16="http://schemas.microsoft.com/office/drawing/2014/main" id="{214ABBFF-E2A0-4874-B55F-B36E2E2C501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81FC54-255B-4B53-91D4-0F77A2CACAF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396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AD67F1-9F51-4CB7-AC38-5DC5E3F7AD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72D807-0493-49B1-A94E-B53E20A0CB8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C18B6E-A2F3-402E-A690-BC95FDF2110C}"/>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5" name="Footer Placeholder 4">
            <a:extLst>
              <a:ext uri="{FF2B5EF4-FFF2-40B4-BE49-F238E27FC236}">
                <a16:creationId xmlns:a16="http://schemas.microsoft.com/office/drawing/2014/main" id="{175E59DC-D6DA-424D-A54E-36831D883A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3284961-3601-4DDE-83CE-7C40F5090D8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781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8E56-D88B-4127-8715-3E9B288BD6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5C1FC4-30DA-474D-9C4D-60C8686C49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EC6799-DDB6-4A51-B2A3-B384ED34B05D}"/>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5" name="Footer Placeholder 4">
            <a:extLst>
              <a:ext uri="{FF2B5EF4-FFF2-40B4-BE49-F238E27FC236}">
                <a16:creationId xmlns:a16="http://schemas.microsoft.com/office/drawing/2014/main" id="{F144F87E-85A2-44DE-ACFC-623DCDA213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18F59AA-8D07-492E-8FB0-ACE7C262645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206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D922-843F-4C2B-A0A1-F803AADE6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A76C9A-4EFD-465F-900F-BBAE32659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754E7C-6E31-4B55-B6FA-BD9B9746E794}"/>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5" name="Footer Placeholder 4">
            <a:extLst>
              <a:ext uri="{FF2B5EF4-FFF2-40B4-BE49-F238E27FC236}">
                <a16:creationId xmlns:a16="http://schemas.microsoft.com/office/drawing/2014/main" id="{B71F958A-55EA-4E85-B255-F11F1F3131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0D2D62-FFE0-453A-8ADF-1FDFAD2C64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2166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6E685-FF0B-4DC4-9216-52EF239E6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9450FC-D50E-4908-AC29-39A94ED0F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205D72-8211-4CAC-9B7B-F8B56B6C56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5199063-222D-4562-8FD3-DAFF17137ED1}"/>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6" name="Footer Placeholder 5">
            <a:extLst>
              <a:ext uri="{FF2B5EF4-FFF2-40B4-BE49-F238E27FC236}">
                <a16:creationId xmlns:a16="http://schemas.microsoft.com/office/drawing/2014/main" id="{781AAD3F-1675-4AED-B546-9E28513913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17756F-4028-45D9-95C9-76CA82EB473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955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2C7B-3864-4643-8368-97EB45F5FE7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EA2A5C-CB6D-4116-898B-BCCF4967C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BF6D29-7DC4-4FED-8027-FB3DF94F8EC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EB7651-B0A5-4682-A81F-BD2B2D9D37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B1D3DC4-559F-4EF5-BBA4-2AF88B99B2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13F2F1A-D7DB-4320-854E-54A201D069A3}"/>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8" name="Footer Placeholder 7">
            <a:extLst>
              <a:ext uri="{FF2B5EF4-FFF2-40B4-BE49-F238E27FC236}">
                <a16:creationId xmlns:a16="http://schemas.microsoft.com/office/drawing/2014/main" id="{103B2707-671F-4831-AAA3-A12F9DF8B1F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C3C79AB-9D4F-494B-9B45-2A1D1D40871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9508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8552-18F2-4659-BFB8-14B1BB2A6F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6A600D-1891-4622-AF52-D3CDF50BD6B7}"/>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4" name="Footer Placeholder 3">
            <a:extLst>
              <a:ext uri="{FF2B5EF4-FFF2-40B4-BE49-F238E27FC236}">
                <a16:creationId xmlns:a16="http://schemas.microsoft.com/office/drawing/2014/main" id="{BC99FA0A-6272-490B-AD8F-F549771C1E0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88A605D-2A50-4285-9AC5-8EB18FAB31C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9266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A0B865-40CA-49FB-BA07-B978D7DD13D8}"/>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3" name="Footer Placeholder 2">
            <a:extLst>
              <a:ext uri="{FF2B5EF4-FFF2-40B4-BE49-F238E27FC236}">
                <a16:creationId xmlns:a16="http://schemas.microsoft.com/office/drawing/2014/main" id="{F760D0D9-CCC3-4E4C-B35C-0D25EC165BB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BAAF81E-5C08-4C5B-BC84-390FE4C1815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002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5C0D-81C3-4DFA-A46F-65034A3CA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CBDF843-E903-4154-86FD-D31BD4D30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9E65D0-12C1-45B7-982D-C20A6269EC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DF0B1A-65DC-4CDC-BA88-5316C0CD456A}"/>
              </a:ext>
            </a:extLst>
          </p:cNvPr>
          <p:cNvSpPr>
            <a:spLocks noGrp="1"/>
          </p:cNvSpPr>
          <p:nvPr>
            <p:ph type="dt" sz="half" idx="10"/>
          </p:nvPr>
        </p:nvSpPr>
        <p:spPr/>
        <p:txBody>
          <a:bodyPr/>
          <a:lstStyle/>
          <a:p>
            <a:fld id="{48A87A34-81AB-432B-8DAE-1953F412C126}" type="datetimeFigureOut">
              <a:rPr lang="en-US" smtClean="0"/>
              <a:t>3/2/2019</a:t>
            </a:fld>
            <a:endParaRPr lang="en-US" dirty="0"/>
          </a:p>
        </p:txBody>
      </p:sp>
      <p:sp>
        <p:nvSpPr>
          <p:cNvPr id="6" name="Footer Placeholder 5">
            <a:extLst>
              <a:ext uri="{FF2B5EF4-FFF2-40B4-BE49-F238E27FC236}">
                <a16:creationId xmlns:a16="http://schemas.microsoft.com/office/drawing/2014/main" id="{78D03514-2BE8-484D-BEEE-711153855A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1D542BF-0318-4D48-9BC0-84FFEC41B19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9546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0B247-8788-4DF3-AAF9-C2CEBF7E9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6942EAC-D9D9-44F1-97AC-57C30629D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E3A8544-5368-4967-BEF7-C9A4972FA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8C2589-5064-40F1-83E4-AAA7FF5B4CC7}"/>
              </a:ext>
            </a:extLst>
          </p:cNvPr>
          <p:cNvSpPr>
            <a:spLocks noGrp="1"/>
          </p:cNvSpPr>
          <p:nvPr>
            <p:ph type="dt" sz="half" idx="10"/>
          </p:nvPr>
        </p:nvSpPr>
        <p:spPr/>
        <p:txBody>
          <a:bodyPr/>
          <a:lstStyle/>
          <a:p>
            <a:fld id="{48A87A34-81AB-432B-8DAE-1953F412C126}" type="datetimeFigureOut">
              <a:rPr lang="en-US" smtClean="0"/>
              <a:pPr/>
              <a:t>3/2/2019</a:t>
            </a:fld>
            <a:endParaRPr lang="en-US" dirty="0"/>
          </a:p>
        </p:txBody>
      </p:sp>
      <p:sp>
        <p:nvSpPr>
          <p:cNvPr id="6" name="Footer Placeholder 5">
            <a:extLst>
              <a:ext uri="{FF2B5EF4-FFF2-40B4-BE49-F238E27FC236}">
                <a16:creationId xmlns:a16="http://schemas.microsoft.com/office/drawing/2014/main" id="{FBB41763-6B72-4858-B178-BC18DE0847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AE76E8-D293-4B0D-A922-011EB412333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703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15A87C-33C2-4161-A772-14F3F8BD53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B8850E-D6F1-44C0-884B-8502FB14B1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8D288F-F114-461E-9FEB-1AFDE84978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3/2/2019</a:t>
            </a:fld>
            <a:endParaRPr lang="en-US" dirty="0"/>
          </a:p>
        </p:txBody>
      </p:sp>
      <p:sp>
        <p:nvSpPr>
          <p:cNvPr id="5" name="Footer Placeholder 4">
            <a:extLst>
              <a:ext uri="{FF2B5EF4-FFF2-40B4-BE49-F238E27FC236}">
                <a16:creationId xmlns:a16="http://schemas.microsoft.com/office/drawing/2014/main" id="{39CC9274-3530-4EB8-B40C-6D76141D82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528ABA2-E97F-4472-B0F1-86E58C643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57866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C03B5-135E-4F72-A4B6-749D3ACCEB95}"/>
              </a:ext>
            </a:extLst>
          </p:cNvPr>
          <p:cNvSpPr>
            <a:spLocks noGrp="1"/>
          </p:cNvSpPr>
          <p:nvPr>
            <p:ph type="title"/>
          </p:nvPr>
        </p:nvSpPr>
        <p:spPr>
          <a:xfrm>
            <a:off x="876300" y="1498600"/>
            <a:ext cx="5658008" cy="1325563"/>
          </a:xfrm>
        </p:spPr>
        <p:txBody>
          <a:bodyPr>
            <a:normAutofit fontScale="90000"/>
          </a:bodyPr>
          <a:lstStyle/>
          <a:p>
            <a:r>
              <a:rPr lang="en-IN" dirty="0">
                <a:latin typeface="Agency FB" panose="020B0503020202020204" pitchFamily="34" charset="0"/>
                <a:cs typeface="Arial" panose="020B0604020202020204" pitchFamily="34" charset="0"/>
              </a:rPr>
              <a:t>Restaurant Recommendation and Restaurant Improvement using Yelp Dataset</a:t>
            </a:r>
          </a:p>
        </p:txBody>
      </p:sp>
      <p:sp>
        <p:nvSpPr>
          <p:cNvPr id="6" name="TextBox 5">
            <a:extLst>
              <a:ext uri="{FF2B5EF4-FFF2-40B4-BE49-F238E27FC236}">
                <a16:creationId xmlns:a16="http://schemas.microsoft.com/office/drawing/2014/main" id="{D376FFE3-6584-49E7-878D-21248C642900}"/>
              </a:ext>
            </a:extLst>
          </p:cNvPr>
          <p:cNvSpPr txBox="1"/>
          <p:nvPr/>
        </p:nvSpPr>
        <p:spPr>
          <a:xfrm>
            <a:off x="8801100" y="4576822"/>
            <a:ext cx="3133725" cy="2062103"/>
          </a:xfrm>
          <a:prstGeom prst="rect">
            <a:avLst/>
          </a:prstGeom>
          <a:noFill/>
        </p:spPr>
        <p:txBody>
          <a:bodyPr wrap="square" rtlCol="0">
            <a:spAutoFit/>
          </a:bodyPr>
          <a:lstStyle/>
          <a:p>
            <a:pPr algn="r"/>
            <a:r>
              <a:rPr lang="en-IN" sz="3200" dirty="0">
                <a:latin typeface="Agency FB" panose="020B0503020202020204" pitchFamily="34" charset="0"/>
              </a:rPr>
              <a:t>By- Md. Anas Ansari</a:t>
            </a:r>
          </a:p>
          <a:p>
            <a:pPr algn="r"/>
            <a:r>
              <a:rPr lang="en-IN" sz="3200" dirty="0">
                <a:latin typeface="Agency FB" panose="020B0503020202020204" pitchFamily="34" charset="0"/>
              </a:rPr>
              <a:t>Arnab Sarkar</a:t>
            </a:r>
          </a:p>
          <a:p>
            <a:pPr algn="r"/>
            <a:r>
              <a:rPr lang="en-IN" sz="3200" dirty="0" err="1">
                <a:latin typeface="Agency FB" panose="020B0503020202020204" pitchFamily="34" charset="0"/>
              </a:rPr>
              <a:t>Sushen</a:t>
            </a:r>
            <a:r>
              <a:rPr lang="en-IN" sz="3200" dirty="0">
                <a:latin typeface="Agency FB" panose="020B0503020202020204" pitchFamily="34" charset="0"/>
              </a:rPr>
              <a:t> Deshpande</a:t>
            </a:r>
          </a:p>
          <a:p>
            <a:pPr algn="r"/>
            <a:r>
              <a:rPr lang="en-IN" sz="3200" dirty="0">
                <a:latin typeface="Agency FB" panose="020B0503020202020204" pitchFamily="34" charset="0"/>
              </a:rPr>
              <a:t>Rishikesh Reddy</a:t>
            </a:r>
          </a:p>
        </p:txBody>
      </p:sp>
      <p:sp>
        <p:nvSpPr>
          <p:cNvPr id="28" name="Rectangle 27">
            <a:extLst>
              <a:ext uri="{FF2B5EF4-FFF2-40B4-BE49-F238E27FC236}">
                <a16:creationId xmlns:a16="http://schemas.microsoft.com/office/drawing/2014/main" id="{A462461C-CB6F-4B05-A50E-70A4F2E84136}"/>
              </a:ext>
            </a:extLst>
          </p:cNvPr>
          <p:cNvSpPr/>
          <p:nvPr/>
        </p:nvSpPr>
        <p:spPr>
          <a:xfrm>
            <a:off x="1354238" y="-300942"/>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152A7EC6-841E-4019-84C2-74665E3ADFF1}"/>
              </a:ext>
            </a:extLst>
          </p:cNvPr>
          <p:cNvSpPr txBox="1"/>
          <p:nvPr/>
        </p:nvSpPr>
        <p:spPr>
          <a:xfrm>
            <a:off x="4067175" y="219075"/>
            <a:ext cx="3162300" cy="646331"/>
          </a:xfrm>
          <a:prstGeom prst="rect">
            <a:avLst/>
          </a:prstGeom>
          <a:noFill/>
        </p:spPr>
        <p:txBody>
          <a:bodyPr wrap="square" rtlCol="0">
            <a:spAutoFit/>
          </a:bodyPr>
          <a:lstStyle/>
          <a:p>
            <a:r>
              <a:rPr lang="en-IN" sz="3600" dirty="0">
                <a:latin typeface="Agency FB" panose="020B0503020202020204" pitchFamily="34" charset="0"/>
              </a:rPr>
              <a:t>CAPSTONE PROJECT</a:t>
            </a:r>
          </a:p>
        </p:txBody>
      </p:sp>
      <p:pic>
        <p:nvPicPr>
          <p:cNvPr id="5" name="Picture 4">
            <a:extLst>
              <a:ext uri="{FF2B5EF4-FFF2-40B4-BE49-F238E27FC236}">
                <a16:creationId xmlns:a16="http://schemas.microsoft.com/office/drawing/2014/main" id="{67927710-FEC1-4687-9008-851ED24B1226}"/>
              </a:ext>
            </a:extLst>
          </p:cNvPr>
          <p:cNvPicPr>
            <a:picLocks noChangeAspect="1"/>
          </p:cNvPicPr>
          <p:nvPr/>
        </p:nvPicPr>
        <p:blipFill>
          <a:blip r:embed="rId2"/>
          <a:stretch>
            <a:fillRect/>
          </a:stretch>
        </p:blipFill>
        <p:spPr>
          <a:xfrm>
            <a:off x="257175" y="3457575"/>
            <a:ext cx="4314825" cy="3181350"/>
          </a:xfrm>
          <a:prstGeom prst="rect">
            <a:avLst/>
          </a:prstGeom>
        </p:spPr>
      </p:pic>
    </p:spTree>
    <p:extLst>
      <p:ext uri="{BB962C8B-B14F-4D97-AF65-F5344CB8AC3E}">
        <p14:creationId xmlns:p14="http://schemas.microsoft.com/office/powerpoint/2010/main" val="1997108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5694BEFB-8EEB-40E7-84AC-0BD12B82DA71}"/>
              </a:ext>
            </a:extLst>
          </p:cNvPr>
          <p:cNvSpPr txBox="1"/>
          <p:nvPr/>
        </p:nvSpPr>
        <p:spPr>
          <a:xfrm>
            <a:off x="3714749" y="409575"/>
            <a:ext cx="5114925" cy="707886"/>
          </a:xfrm>
          <a:prstGeom prst="rect">
            <a:avLst/>
          </a:prstGeom>
          <a:noFill/>
        </p:spPr>
        <p:txBody>
          <a:bodyPr wrap="square" rtlCol="0">
            <a:spAutoFit/>
          </a:bodyPr>
          <a:lstStyle/>
          <a:p>
            <a:r>
              <a:rPr lang="en-US" sz="4000" dirty="0">
                <a:latin typeface="Agency FB" panose="020B0503020202020204" pitchFamily="34" charset="0"/>
              </a:rPr>
              <a:t>RECOMMENDATION SYSTEMS</a:t>
            </a:r>
            <a:endParaRPr lang="en-IN" sz="4000" dirty="0">
              <a:latin typeface="Agency FB" panose="020B0503020202020204" pitchFamily="34" charset="0"/>
            </a:endParaRPr>
          </a:p>
        </p:txBody>
      </p:sp>
      <p:sp>
        <p:nvSpPr>
          <p:cNvPr id="5" name="TextBox 4">
            <a:extLst>
              <a:ext uri="{FF2B5EF4-FFF2-40B4-BE49-F238E27FC236}">
                <a16:creationId xmlns:a16="http://schemas.microsoft.com/office/drawing/2014/main" id="{D662F848-A347-432B-9084-491B6DA41E46}"/>
              </a:ext>
            </a:extLst>
          </p:cNvPr>
          <p:cNvSpPr txBox="1"/>
          <p:nvPr/>
        </p:nvSpPr>
        <p:spPr>
          <a:xfrm>
            <a:off x="847724" y="1295400"/>
            <a:ext cx="52482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Age of Information overload and many choices</a:t>
            </a:r>
          </a:p>
          <a:p>
            <a:pPr marL="285750" indent="-285750">
              <a:buFont typeface="Arial" panose="020B0604020202020204" pitchFamily="34" charset="0"/>
              <a:buChar char="•"/>
            </a:pPr>
            <a:r>
              <a:rPr lang="en-US" dirty="0"/>
              <a:t>Recommendation 2 step process</a:t>
            </a:r>
          </a:p>
          <a:p>
            <a:pPr marL="285750" indent="-285750">
              <a:buFont typeface="Arial" panose="020B0604020202020204" pitchFamily="34" charset="0"/>
              <a:buChar char="•"/>
            </a:pPr>
            <a:r>
              <a:rPr lang="en-US" dirty="0"/>
              <a:t>Context - Explicit and Implicit options</a:t>
            </a:r>
          </a:p>
          <a:p>
            <a:endParaRPr lang="en-IN" dirty="0"/>
          </a:p>
        </p:txBody>
      </p:sp>
      <p:grpSp>
        <p:nvGrpSpPr>
          <p:cNvPr id="13" name="Group 12">
            <a:extLst>
              <a:ext uri="{FF2B5EF4-FFF2-40B4-BE49-F238E27FC236}">
                <a16:creationId xmlns:a16="http://schemas.microsoft.com/office/drawing/2014/main" id="{D2C418D5-7710-4A8B-87AA-AC066EFC53B0}"/>
              </a:ext>
            </a:extLst>
          </p:cNvPr>
          <p:cNvGrpSpPr/>
          <p:nvPr/>
        </p:nvGrpSpPr>
        <p:grpSpPr>
          <a:xfrm>
            <a:off x="3161981" y="2735223"/>
            <a:ext cx="5868035" cy="3529965"/>
            <a:chOff x="1637982" y="1664018"/>
            <a:chExt cx="5868035" cy="3529965"/>
          </a:xfrm>
        </p:grpSpPr>
        <p:grpSp>
          <p:nvGrpSpPr>
            <p:cNvPr id="14" name="Group 13">
              <a:extLst>
                <a:ext uri="{FF2B5EF4-FFF2-40B4-BE49-F238E27FC236}">
                  <a16:creationId xmlns:a16="http://schemas.microsoft.com/office/drawing/2014/main" id="{2BBBA566-5495-4492-94AD-3444C98926CE}"/>
                </a:ext>
              </a:extLst>
            </p:cNvPr>
            <p:cNvGrpSpPr/>
            <p:nvPr/>
          </p:nvGrpSpPr>
          <p:grpSpPr>
            <a:xfrm>
              <a:off x="1637982" y="1664018"/>
              <a:ext cx="5868035" cy="3529965"/>
              <a:chOff x="1637982" y="1664018"/>
              <a:chExt cx="5868035" cy="3529965"/>
            </a:xfrm>
          </p:grpSpPr>
          <p:sp>
            <p:nvSpPr>
              <p:cNvPr id="28" name="Rectangle 27">
                <a:extLst>
                  <a:ext uri="{FF2B5EF4-FFF2-40B4-BE49-F238E27FC236}">
                    <a16:creationId xmlns:a16="http://schemas.microsoft.com/office/drawing/2014/main" id="{B425A28C-29C8-4ADF-A3CB-278F5CC42D89}"/>
                  </a:ext>
                </a:extLst>
              </p:cNvPr>
              <p:cNvSpPr/>
              <p:nvPr/>
            </p:nvSpPr>
            <p:spPr>
              <a:xfrm>
                <a:off x="1637982" y="1664018"/>
                <a:ext cx="5868035" cy="352996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endParaRPr lang="en-US" sz="1100" dirty="0">
                  <a:effectLst/>
                  <a:ea typeface="Calibri"/>
                  <a:cs typeface="Times New Roman"/>
                </a:endParaRP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a:p>
                <a:pPr marL="0" marR="0">
                  <a:spcBef>
                    <a:spcPts val="0"/>
                  </a:spcBef>
                  <a:spcAft>
                    <a:spcPts val="0"/>
                  </a:spcAft>
                </a:pPr>
                <a:r>
                  <a:rPr lang="en-US" sz="1100" dirty="0">
                    <a:effectLst/>
                    <a:ea typeface="Calibri"/>
                    <a:cs typeface="Times New Roman"/>
                  </a:rPr>
                  <a:t> </a:t>
                </a:r>
              </a:p>
            </p:txBody>
          </p:sp>
          <p:sp>
            <p:nvSpPr>
              <p:cNvPr id="29" name="Rectangle 28">
                <a:extLst>
                  <a:ext uri="{FF2B5EF4-FFF2-40B4-BE49-F238E27FC236}">
                    <a16:creationId xmlns:a16="http://schemas.microsoft.com/office/drawing/2014/main" id="{E1D61D9F-B74D-4AE6-A940-7FB7252107DA}"/>
                  </a:ext>
                </a:extLst>
              </p:cNvPr>
              <p:cNvSpPr/>
              <p:nvPr/>
            </p:nvSpPr>
            <p:spPr>
              <a:xfrm>
                <a:off x="2606992" y="3055303"/>
                <a:ext cx="795020" cy="53213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18">
                <a:extLst>
                  <a:ext uri="{FF2B5EF4-FFF2-40B4-BE49-F238E27FC236}">
                    <a16:creationId xmlns:a16="http://schemas.microsoft.com/office/drawing/2014/main" id="{308DB788-5F79-4D5A-8699-B2CFB26132A3}"/>
                  </a:ext>
                </a:extLst>
              </p:cNvPr>
              <p:cNvSpPr txBox="1"/>
              <p:nvPr/>
            </p:nvSpPr>
            <p:spPr>
              <a:xfrm>
                <a:off x="2630487" y="3102928"/>
                <a:ext cx="739140" cy="43688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Learning Process</a:t>
                </a:r>
              </a:p>
            </p:txBody>
          </p:sp>
          <p:cxnSp>
            <p:nvCxnSpPr>
              <p:cNvPr id="31" name="Elbow Connector 55">
                <a:extLst>
                  <a:ext uri="{FF2B5EF4-FFF2-40B4-BE49-F238E27FC236}">
                    <a16:creationId xmlns:a16="http://schemas.microsoft.com/office/drawing/2014/main" id="{2CF0849A-98AD-49EC-A071-7A50277BB911}"/>
                  </a:ext>
                </a:extLst>
              </p:cNvPr>
              <p:cNvCxnSpPr/>
              <p:nvPr/>
            </p:nvCxnSpPr>
            <p:spPr>
              <a:xfrm rot="16200000" flipH="1">
                <a:off x="2433002" y="2490788"/>
                <a:ext cx="742315" cy="376555"/>
              </a:xfrm>
              <a:prstGeom prst="bentConnector3">
                <a:avLst>
                  <a:gd name="adj1" fmla="val 1798"/>
                </a:avLst>
              </a:prstGeom>
              <a:ln>
                <a:tailEnd type="arrow"/>
              </a:ln>
            </p:spPr>
            <p:style>
              <a:lnRef idx="1">
                <a:schemeClr val="dk1"/>
              </a:lnRef>
              <a:fillRef idx="0">
                <a:schemeClr val="dk1"/>
              </a:fillRef>
              <a:effectRef idx="0">
                <a:schemeClr val="dk1"/>
              </a:effectRef>
              <a:fontRef idx="minor">
                <a:schemeClr val="tx1"/>
              </a:fontRef>
            </p:style>
          </p:cxnSp>
          <p:cxnSp>
            <p:nvCxnSpPr>
              <p:cNvPr id="32" name="Elbow Connector 56">
                <a:extLst>
                  <a:ext uri="{FF2B5EF4-FFF2-40B4-BE49-F238E27FC236}">
                    <a16:creationId xmlns:a16="http://schemas.microsoft.com/office/drawing/2014/main" id="{3AC45634-01D7-4661-9EBB-E32D7C8B2625}"/>
                  </a:ext>
                </a:extLst>
              </p:cNvPr>
              <p:cNvCxnSpPr/>
              <p:nvPr/>
            </p:nvCxnSpPr>
            <p:spPr>
              <a:xfrm rot="5400000" flipH="1" flipV="1">
                <a:off x="2369502" y="3770313"/>
                <a:ext cx="803275" cy="437515"/>
              </a:xfrm>
              <a:prstGeom prst="bentConnector3">
                <a:avLst>
                  <a:gd name="adj1" fmla="val -3452"/>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7FE28DC-8751-4451-9C05-93E1C7014FAD}"/>
                  </a:ext>
                </a:extLst>
              </p:cNvPr>
              <p:cNvCxnSpPr/>
              <p:nvPr/>
            </p:nvCxnSpPr>
            <p:spPr>
              <a:xfrm>
                <a:off x="3402647" y="3357563"/>
                <a:ext cx="20637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E2B6EEE6-5CE0-4C16-B6E4-938E76D91D9A}"/>
                  </a:ext>
                </a:extLst>
              </p:cNvPr>
              <p:cNvSpPr/>
              <p:nvPr/>
            </p:nvSpPr>
            <p:spPr>
              <a:xfrm>
                <a:off x="3609657" y="2904173"/>
                <a:ext cx="922020" cy="92202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Text Box 24">
                <a:extLst>
                  <a:ext uri="{FF2B5EF4-FFF2-40B4-BE49-F238E27FC236}">
                    <a16:creationId xmlns:a16="http://schemas.microsoft.com/office/drawing/2014/main" id="{D9BC7828-40A3-4453-8009-59676737A6F7}"/>
                  </a:ext>
                </a:extLst>
              </p:cNvPr>
              <p:cNvSpPr txBox="1"/>
              <p:nvPr/>
            </p:nvSpPr>
            <p:spPr>
              <a:xfrm>
                <a:off x="3743007" y="3062288"/>
                <a:ext cx="643255" cy="61214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dirty="0">
                    <a:effectLst/>
                    <a:ea typeface="Calibri"/>
                    <a:cs typeface="Times New Roman"/>
                  </a:rPr>
                  <a:t>Cluster or Model</a:t>
                </a:r>
              </a:p>
            </p:txBody>
          </p:sp>
          <p:sp>
            <p:nvSpPr>
              <p:cNvPr id="36" name="Text Box 34">
                <a:extLst>
                  <a:ext uri="{FF2B5EF4-FFF2-40B4-BE49-F238E27FC236}">
                    <a16:creationId xmlns:a16="http://schemas.microsoft.com/office/drawing/2014/main" id="{1DE421DD-4117-43AA-BC6B-17039C7E932A}"/>
                  </a:ext>
                </a:extLst>
              </p:cNvPr>
              <p:cNvSpPr txBox="1"/>
              <p:nvPr/>
            </p:nvSpPr>
            <p:spPr>
              <a:xfrm>
                <a:off x="2650172" y="4700588"/>
                <a:ext cx="962025" cy="372745"/>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600" b="1">
                    <a:ln w="6350" cap="flat" cmpd="sng" algn="ctr">
                      <a:solidFill>
                        <a:srgbClr val="054697"/>
                      </a:solidFill>
                      <a:prstDash val="solid"/>
                      <a:round/>
                    </a:ln>
                    <a:solidFill>
                      <a:srgbClr val="F4F1E3"/>
                    </a:solidFill>
                    <a:effectLst>
                      <a:outerShdw blurRad="41275" dist="20320" dir="1800000" algn="tl">
                        <a:srgbClr val="000000">
                          <a:alpha val="40000"/>
                        </a:srgbClr>
                      </a:outerShdw>
                    </a:effectLst>
                    <a:ea typeface="Calibri"/>
                    <a:cs typeface="Times New Roman"/>
                  </a:rPr>
                  <a:t>OFFLINE</a:t>
                </a:r>
                <a:endParaRPr lang="en-US" sz="1100">
                  <a:effectLst/>
                  <a:ea typeface="Calibri"/>
                  <a:cs typeface="Times New Roman"/>
                </a:endParaRPr>
              </a:p>
            </p:txBody>
          </p:sp>
          <p:pic>
            <p:nvPicPr>
              <p:cNvPr id="37" name="Picture 36">
                <a:extLst>
                  <a:ext uri="{FF2B5EF4-FFF2-40B4-BE49-F238E27FC236}">
                    <a16:creationId xmlns:a16="http://schemas.microsoft.com/office/drawing/2014/main" id="{E6D9529B-37AF-485D-90A0-3D5AA1C2973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012" y="1910397"/>
                <a:ext cx="855980" cy="795020"/>
              </a:xfrm>
              <a:prstGeom prst="rect">
                <a:avLst/>
              </a:prstGeom>
              <a:noFill/>
              <a:ln>
                <a:solidFill>
                  <a:schemeClr val="tx1"/>
                </a:solidFill>
              </a:ln>
            </p:spPr>
          </p:pic>
          <p:pic>
            <p:nvPicPr>
              <p:cNvPr id="38" name="Picture 37" descr="D:\Work\Study\PGPBDA\Capstone\Archive\images\Human face.jpg">
                <a:extLst>
                  <a:ext uri="{FF2B5EF4-FFF2-40B4-BE49-F238E27FC236}">
                    <a16:creationId xmlns:a16="http://schemas.microsoft.com/office/drawing/2014/main" id="{DBA5F4CB-D2DF-47CC-B59D-D42CCAB2D2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8632" y="3985260"/>
                <a:ext cx="793750" cy="810895"/>
              </a:xfrm>
              <a:prstGeom prst="rect">
                <a:avLst/>
              </a:prstGeom>
              <a:noFill/>
              <a:ln>
                <a:solidFill>
                  <a:schemeClr val="tx1"/>
                </a:solidFill>
              </a:ln>
            </p:spPr>
          </p:pic>
        </p:grpSp>
        <p:grpSp>
          <p:nvGrpSpPr>
            <p:cNvPr id="15" name="Group 14">
              <a:extLst>
                <a:ext uri="{FF2B5EF4-FFF2-40B4-BE49-F238E27FC236}">
                  <a16:creationId xmlns:a16="http://schemas.microsoft.com/office/drawing/2014/main" id="{8A2E3D30-4B44-47C2-AD59-D351FD13B6C4}"/>
                </a:ext>
              </a:extLst>
            </p:cNvPr>
            <p:cNvGrpSpPr/>
            <p:nvPr/>
          </p:nvGrpSpPr>
          <p:grpSpPr>
            <a:xfrm>
              <a:off x="4531677" y="2307908"/>
              <a:ext cx="2879090" cy="2766060"/>
              <a:chOff x="4531677" y="2307908"/>
              <a:chExt cx="2879090" cy="2766060"/>
            </a:xfrm>
          </p:grpSpPr>
          <p:cxnSp>
            <p:nvCxnSpPr>
              <p:cNvPr id="16" name="Straight Arrow Connector 15">
                <a:extLst>
                  <a:ext uri="{FF2B5EF4-FFF2-40B4-BE49-F238E27FC236}">
                    <a16:creationId xmlns:a16="http://schemas.microsoft.com/office/drawing/2014/main" id="{AA83DDD4-1633-4C79-A375-593C0FD65050}"/>
                  </a:ext>
                </a:extLst>
              </p:cNvPr>
              <p:cNvCxnSpPr/>
              <p:nvPr/>
            </p:nvCxnSpPr>
            <p:spPr>
              <a:xfrm>
                <a:off x="4531677" y="3357563"/>
                <a:ext cx="28638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97D791F3-550B-4711-A3CA-4D945F93B436}"/>
                  </a:ext>
                </a:extLst>
              </p:cNvPr>
              <p:cNvSpPr/>
              <p:nvPr/>
            </p:nvSpPr>
            <p:spPr>
              <a:xfrm>
                <a:off x="4818062" y="3150553"/>
                <a:ext cx="977265" cy="5245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7">
                <a:extLst>
                  <a:ext uri="{FF2B5EF4-FFF2-40B4-BE49-F238E27FC236}">
                    <a16:creationId xmlns:a16="http://schemas.microsoft.com/office/drawing/2014/main" id="{11B25A0E-26BA-47A6-9D60-694A98915E02}"/>
                  </a:ext>
                </a:extLst>
              </p:cNvPr>
              <p:cNvSpPr txBox="1"/>
              <p:nvPr/>
            </p:nvSpPr>
            <p:spPr>
              <a:xfrm>
                <a:off x="4880292" y="3198178"/>
                <a:ext cx="864870" cy="43688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en-US" sz="1100">
                    <a:effectLst/>
                    <a:ea typeface="Calibri"/>
                    <a:cs typeface="Times New Roman"/>
                  </a:rPr>
                  <a:t>Decision Process</a:t>
                </a:r>
              </a:p>
            </p:txBody>
          </p:sp>
          <p:sp>
            <p:nvSpPr>
              <p:cNvPr id="19" name="Cloud 18">
                <a:extLst>
                  <a:ext uri="{FF2B5EF4-FFF2-40B4-BE49-F238E27FC236}">
                    <a16:creationId xmlns:a16="http://schemas.microsoft.com/office/drawing/2014/main" id="{6FE17BCE-3BFE-442E-9C02-DB15AF3A7B62}"/>
                  </a:ext>
                </a:extLst>
              </p:cNvPr>
              <p:cNvSpPr/>
              <p:nvPr/>
            </p:nvSpPr>
            <p:spPr>
              <a:xfrm>
                <a:off x="5548947" y="2307908"/>
                <a:ext cx="1192530" cy="579755"/>
              </a:xfrm>
              <a:prstGeom prst="clou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 Box 29">
                <a:extLst>
                  <a:ext uri="{FF2B5EF4-FFF2-40B4-BE49-F238E27FC236}">
                    <a16:creationId xmlns:a16="http://schemas.microsoft.com/office/drawing/2014/main" id="{B160D547-C022-43B4-BF43-F9B194CA6765}"/>
                  </a:ext>
                </a:extLst>
              </p:cNvPr>
              <p:cNvSpPr txBox="1"/>
              <p:nvPr/>
            </p:nvSpPr>
            <p:spPr>
              <a:xfrm>
                <a:off x="5746432" y="2467293"/>
                <a:ext cx="772795" cy="2540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a:effectLst/>
                    <a:ea typeface="Calibri"/>
                    <a:cs typeface="Times New Roman"/>
                  </a:rPr>
                  <a:t>Context</a:t>
                </a:r>
              </a:p>
            </p:txBody>
          </p:sp>
          <p:cxnSp>
            <p:nvCxnSpPr>
              <p:cNvPr id="21" name="Elbow Connector 45">
                <a:extLst>
                  <a:ext uri="{FF2B5EF4-FFF2-40B4-BE49-F238E27FC236}">
                    <a16:creationId xmlns:a16="http://schemas.microsoft.com/office/drawing/2014/main" id="{81D49F6F-BD54-45AC-92B4-4EDCF8835D41}"/>
                  </a:ext>
                </a:extLst>
              </p:cNvPr>
              <p:cNvCxnSpPr/>
              <p:nvPr/>
            </p:nvCxnSpPr>
            <p:spPr>
              <a:xfrm rot="5400000">
                <a:off x="5112384" y="2717166"/>
                <a:ext cx="575945" cy="281940"/>
              </a:xfrm>
              <a:prstGeom prst="bentConnector3">
                <a:avLst>
                  <a:gd name="adj1" fmla="val -1079"/>
                </a:avLst>
              </a:prstGeom>
              <a:ln>
                <a:tailEnd type="arrow"/>
              </a:ln>
            </p:spPr>
            <p:style>
              <a:lnRef idx="1">
                <a:schemeClr val="dk1"/>
              </a:lnRef>
              <a:fillRef idx="0">
                <a:schemeClr val="dk1"/>
              </a:fillRef>
              <a:effectRef idx="0">
                <a:schemeClr val="dk1"/>
              </a:effectRef>
              <a:fontRef idx="minor">
                <a:schemeClr val="tx1"/>
              </a:fontRef>
            </p:style>
          </p:cxnSp>
          <p:sp>
            <p:nvSpPr>
              <p:cNvPr id="22" name="Rounded Rectangle 46">
                <a:extLst>
                  <a:ext uri="{FF2B5EF4-FFF2-40B4-BE49-F238E27FC236}">
                    <a16:creationId xmlns:a16="http://schemas.microsoft.com/office/drawing/2014/main" id="{804C237F-0B00-4319-8075-F0DB22D09AF6}"/>
                  </a:ext>
                </a:extLst>
              </p:cNvPr>
              <p:cNvSpPr/>
              <p:nvPr/>
            </p:nvSpPr>
            <p:spPr>
              <a:xfrm>
                <a:off x="6265862" y="3102293"/>
                <a:ext cx="1144905" cy="611505"/>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Text Box 32">
                <a:extLst>
                  <a:ext uri="{FF2B5EF4-FFF2-40B4-BE49-F238E27FC236}">
                    <a16:creationId xmlns:a16="http://schemas.microsoft.com/office/drawing/2014/main" id="{2D4169CF-6122-4E18-98D0-F059C94A274A}"/>
                  </a:ext>
                </a:extLst>
              </p:cNvPr>
              <p:cNvSpPr txBox="1"/>
              <p:nvPr/>
            </p:nvSpPr>
            <p:spPr>
              <a:xfrm>
                <a:off x="6312217" y="3181668"/>
                <a:ext cx="1050290" cy="46863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none" lIns="91440" tIns="45720" rIns="91440" bIns="45720" numCol="1" spcCol="0" rtlCol="0" fromWordArt="0" anchor="ctr" anchorCtr="0" forceAA="0" compatLnSpc="1">
                <a:prstTxWarp prst="textNoShape">
                  <a:avLst/>
                </a:prstTxWarp>
                <a:noAutofit/>
              </a:bodyPr>
              <a:lstStyle/>
              <a:p>
                <a:pPr marL="0" marR="0">
                  <a:spcBef>
                    <a:spcPts val="0"/>
                  </a:spcBef>
                  <a:spcAft>
                    <a:spcPts val="0"/>
                  </a:spcAft>
                </a:pPr>
                <a:r>
                  <a:rPr lang="en-US" sz="1100">
                    <a:effectLst/>
                    <a:ea typeface="Calibri"/>
                    <a:cs typeface="Times New Roman"/>
                  </a:rPr>
                  <a:t>Recommended </a:t>
                </a:r>
              </a:p>
              <a:p>
                <a:pPr marL="0" marR="0" algn="ctr">
                  <a:spcBef>
                    <a:spcPts val="0"/>
                  </a:spcBef>
                  <a:spcAft>
                    <a:spcPts val="0"/>
                  </a:spcAft>
                </a:pPr>
                <a:r>
                  <a:rPr lang="en-US" sz="1100">
                    <a:effectLst/>
                    <a:ea typeface="Calibri"/>
                    <a:cs typeface="Times New Roman"/>
                  </a:rPr>
                  <a:t>Items</a:t>
                </a:r>
              </a:p>
            </p:txBody>
          </p:sp>
          <p:cxnSp>
            <p:nvCxnSpPr>
              <p:cNvPr id="24" name="Straight Arrow Connector 23">
                <a:extLst>
                  <a:ext uri="{FF2B5EF4-FFF2-40B4-BE49-F238E27FC236}">
                    <a16:creationId xmlns:a16="http://schemas.microsoft.com/office/drawing/2014/main" id="{A89DC491-8204-4675-9B13-7400D6BE2852}"/>
                  </a:ext>
                </a:extLst>
              </p:cNvPr>
              <p:cNvCxnSpPr/>
              <p:nvPr/>
            </p:nvCxnSpPr>
            <p:spPr>
              <a:xfrm>
                <a:off x="5795962" y="3428683"/>
                <a:ext cx="46863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Text Box 35">
                <a:extLst>
                  <a:ext uri="{FF2B5EF4-FFF2-40B4-BE49-F238E27FC236}">
                    <a16:creationId xmlns:a16="http://schemas.microsoft.com/office/drawing/2014/main" id="{1878101F-FC4B-4C54-A363-61C4C20AD6C9}"/>
                  </a:ext>
                </a:extLst>
              </p:cNvPr>
              <p:cNvSpPr txBox="1"/>
              <p:nvPr/>
            </p:nvSpPr>
            <p:spPr>
              <a:xfrm>
                <a:off x="5466397" y="4701223"/>
                <a:ext cx="962025" cy="372745"/>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600" b="1" dirty="0">
                    <a:ln w="6350" cap="flat" cmpd="sng" algn="ctr">
                      <a:solidFill>
                        <a:srgbClr val="054697"/>
                      </a:solidFill>
                      <a:prstDash val="solid"/>
                      <a:round/>
                    </a:ln>
                    <a:solidFill>
                      <a:srgbClr val="F4F1E3"/>
                    </a:solidFill>
                    <a:effectLst>
                      <a:outerShdw blurRad="41275" dist="20320" dir="1800000" algn="tl">
                        <a:srgbClr val="000000">
                          <a:alpha val="40000"/>
                        </a:srgbClr>
                      </a:outerShdw>
                    </a:effectLst>
                    <a:ea typeface="Calibri"/>
                    <a:cs typeface="Times New Roman"/>
                  </a:rPr>
                  <a:t>ONLINE</a:t>
                </a:r>
                <a:endParaRPr lang="en-US" sz="1100" dirty="0">
                  <a:effectLst/>
                  <a:ea typeface="Calibri"/>
                  <a:cs typeface="Times New Roman"/>
                </a:endParaRPr>
              </a:p>
            </p:txBody>
          </p:sp>
          <p:sp>
            <p:nvSpPr>
              <p:cNvPr id="26" name="Up Arrow 50">
                <a:extLst>
                  <a:ext uri="{FF2B5EF4-FFF2-40B4-BE49-F238E27FC236}">
                    <a16:creationId xmlns:a16="http://schemas.microsoft.com/office/drawing/2014/main" id="{C6B8D7C9-0DD1-43DA-B7F8-CA57762A7F1A}"/>
                  </a:ext>
                </a:extLst>
              </p:cNvPr>
              <p:cNvSpPr/>
              <p:nvPr/>
            </p:nvSpPr>
            <p:spPr>
              <a:xfrm>
                <a:off x="5199697" y="3683318"/>
                <a:ext cx="158750" cy="436880"/>
              </a:xfrm>
              <a:prstGeom prst="upArrow">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7" name="Picture 26" descr="D:\Work\Study\PGPBDA\Capstone\Archive\images\Human.png">
                <a:extLst>
                  <a:ext uri="{FF2B5EF4-FFF2-40B4-BE49-F238E27FC236}">
                    <a16:creationId xmlns:a16="http://schemas.microsoft.com/office/drawing/2014/main" id="{C3E547BB-B33D-4328-8517-330E401564C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442" y="4130040"/>
                <a:ext cx="429260" cy="666115"/>
              </a:xfrm>
              <a:prstGeom prst="rect">
                <a:avLst/>
              </a:prstGeom>
              <a:noFill/>
              <a:ln>
                <a:noFill/>
              </a:ln>
            </p:spPr>
          </p:pic>
        </p:grpSp>
      </p:grpSp>
    </p:spTree>
    <p:extLst>
      <p:ext uri="{BB962C8B-B14F-4D97-AF65-F5344CB8AC3E}">
        <p14:creationId xmlns:p14="http://schemas.microsoft.com/office/powerpoint/2010/main" val="176149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9F9B6448-41B9-46B8-BE0C-37D8BAB85034}"/>
              </a:ext>
            </a:extLst>
          </p:cNvPr>
          <p:cNvSpPr txBox="1"/>
          <p:nvPr/>
        </p:nvSpPr>
        <p:spPr>
          <a:xfrm>
            <a:off x="2333656" y="275924"/>
            <a:ext cx="7467600" cy="707886"/>
          </a:xfrm>
          <a:prstGeom prst="rect">
            <a:avLst/>
          </a:prstGeom>
          <a:noFill/>
        </p:spPr>
        <p:txBody>
          <a:bodyPr wrap="square" rtlCol="0">
            <a:spAutoFit/>
          </a:bodyPr>
          <a:lstStyle/>
          <a:p>
            <a:r>
              <a:rPr lang="en-US" sz="4000" dirty="0">
                <a:latin typeface="Agency FB" panose="020B0503020202020204" pitchFamily="34" charset="0"/>
              </a:rPr>
              <a:t>Popularity Based Recommendation</a:t>
            </a:r>
            <a:endParaRPr lang="en-IN" sz="4000" dirty="0">
              <a:latin typeface="Agency FB" panose="020B0503020202020204" pitchFamily="34" charset="0"/>
            </a:endParaRPr>
          </a:p>
        </p:txBody>
      </p:sp>
      <p:pic>
        <p:nvPicPr>
          <p:cNvPr id="7" name="Picture 3">
            <a:extLst>
              <a:ext uri="{FF2B5EF4-FFF2-40B4-BE49-F238E27FC236}">
                <a16:creationId xmlns:a16="http://schemas.microsoft.com/office/drawing/2014/main" id="{70F10CB9-EC8F-481A-AEA4-A805636E5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158642"/>
            <a:ext cx="5472891" cy="3710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A676DD07-B99F-46E3-936A-B4A084BC3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134" y="4991073"/>
            <a:ext cx="6934200" cy="1591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67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E795DC99-0D2F-4ABA-9638-FF1A95856CE7}"/>
              </a:ext>
            </a:extLst>
          </p:cNvPr>
          <p:cNvSpPr txBox="1"/>
          <p:nvPr/>
        </p:nvSpPr>
        <p:spPr>
          <a:xfrm>
            <a:off x="2857500" y="419100"/>
            <a:ext cx="6100073" cy="707886"/>
          </a:xfrm>
          <a:prstGeom prst="rect">
            <a:avLst/>
          </a:prstGeom>
          <a:noFill/>
        </p:spPr>
        <p:txBody>
          <a:bodyPr wrap="square" rtlCol="0">
            <a:spAutoFit/>
          </a:bodyPr>
          <a:lstStyle/>
          <a:p>
            <a:r>
              <a:rPr lang="en-US" sz="4000" dirty="0">
                <a:latin typeface="Agency FB" panose="020B0503020202020204" pitchFamily="34" charset="0"/>
              </a:rPr>
              <a:t>Content Based Search Engine</a:t>
            </a:r>
            <a:endParaRPr lang="en-IN" sz="4000" dirty="0">
              <a:latin typeface="Agency FB" panose="020B0503020202020204" pitchFamily="34" charset="0"/>
            </a:endParaRPr>
          </a:p>
        </p:txBody>
      </p:sp>
      <p:sp>
        <p:nvSpPr>
          <p:cNvPr id="6" name="Rectangle 5">
            <a:extLst>
              <a:ext uri="{FF2B5EF4-FFF2-40B4-BE49-F238E27FC236}">
                <a16:creationId xmlns:a16="http://schemas.microsoft.com/office/drawing/2014/main" id="{9DD7DBA5-1538-47C5-944F-1B45433A006B}"/>
              </a:ext>
            </a:extLst>
          </p:cNvPr>
          <p:cNvSpPr/>
          <p:nvPr/>
        </p:nvSpPr>
        <p:spPr>
          <a:xfrm>
            <a:off x="4067507" y="1514475"/>
            <a:ext cx="6534150" cy="3231654"/>
          </a:xfrm>
          <a:prstGeom prst="rect">
            <a:avLst/>
          </a:prstGeom>
        </p:spPr>
        <p:txBody>
          <a:bodyPr wrap="square">
            <a:spAutoFit/>
          </a:bodyPr>
          <a:lstStyle/>
          <a:p>
            <a:r>
              <a:rPr lang="en-US" sz="2000" b="1" dirty="0"/>
              <a:t>Restaurant Features </a:t>
            </a:r>
          </a:p>
          <a:p>
            <a:r>
              <a:rPr lang="en-US" dirty="0"/>
              <a:t>Attributes – Facilities</a:t>
            </a:r>
          </a:p>
          <a:p>
            <a:r>
              <a:rPr lang="en-US" dirty="0"/>
              <a:t>Categories – Cuisines</a:t>
            </a:r>
          </a:p>
          <a:p>
            <a:endParaRPr lang="en-US" dirty="0"/>
          </a:p>
          <a:p>
            <a:r>
              <a:rPr lang="en-US" sz="2000" b="1" dirty="0"/>
              <a:t>Search Engine:</a:t>
            </a:r>
          </a:p>
          <a:p>
            <a:r>
              <a:rPr lang="en-US" dirty="0"/>
              <a:t>Exact matches for the criteria</a:t>
            </a:r>
          </a:p>
          <a:p>
            <a:endParaRPr lang="en-US" dirty="0"/>
          </a:p>
          <a:p>
            <a:r>
              <a:rPr lang="en-US" sz="2000" b="1" dirty="0"/>
              <a:t>Recommender – Nearest Neighbor:</a:t>
            </a:r>
            <a:endParaRPr lang="en-US" b="1" dirty="0"/>
          </a:p>
          <a:p>
            <a:r>
              <a:rPr lang="en-US" dirty="0"/>
              <a:t>Convert Features to Vectors</a:t>
            </a:r>
          </a:p>
          <a:p>
            <a:r>
              <a:rPr lang="en-US" dirty="0"/>
              <a:t>Calculate distance between the vectors (Cosine, Pearson’s Correlation, </a:t>
            </a:r>
            <a:r>
              <a:rPr lang="en-US" dirty="0" err="1"/>
              <a:t>etc</a:t>
            </a:r>
            <a:r>
              <a:rPr lang="en-US" dirty="0"/>
              <a:t>)</a:t>
            </a:r>
          </a:p>
        </p:txBody>
      </p:sp>
      <p:pic>
        <p:nvPicPr>
          <p:cNvPr id="13" name="Picture 2">
            <a:extLst>
              <a:ext uri="{FF2B5EF4-FFF2-40B4-BE49-F238E27FC236}">
                <a16:creationId xmlns:a16="http://schemas.microsoft.com/office/drawing/2014/main" id="{39A41A34-D538-43E5-87C1-7F71BCF3A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14475"/>
            <a:ext cx="224790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a:extLst>
              <a:ext uri="{FF2B5EF4-FFF2-40B4-BE49-F238E27FC236}">
                <a16:creationId xmlns:a16="http://schemas.microsoft.com/office/drawing/2014/main" id="{B94D23C6-02FE-40B1-ADCC-8F5FFC301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000715"/>
            <a:ext cx="24003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342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707886"/>
          </a:xfrm>
          <a:prstGeom prst="rect">
            <a:avLst/>
          </a:prstGeom>
          <a:noFill/>
        </p:spPr>
        <p:txBody>
          <a:bodyPr wrap="square" rtlCol="0">
            <a:spAutoFit/>
          </a:bodyPr>
          <a:lstStyle/>
          <a:p>
            <a:pPr algn="ctr"/>
            <a:r>
              <a:rPr lang="en-US" sz="4000" dirty="0">
                <a:latin typeface="Agency FB" panose="020B0503020202020204" pitchFamily="34" charset="0"/>
              </a:rPr>
              <a:t>Item Similarity Based Collaborative Filter</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3" name="Picture 3">
            <a:extLst>
              <a:ext uri="{FF2B5EF4-FFF2-40B4-BE49-F238E27FC236}">
                <a16:creationId xmlns:a16="http://schemas.microsoft.com/office/drawing/2014/main" id="{062C2B4F-3EE8-453D-8568-545871A43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278829"/>
            <a:ext cx="30099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3943EB2B-BBFD-48D1-904A-595B330F9B43}"/>
              </a:ext>
            </a:extLst>
          </p:cNvPr>
          <p:cNvSpPr/>
          <p:nvPr/>
        </p:nvSpPr>
        <p:spPr>
          <a:xfrm>
            <a:off x="4924425" y="1452086"/>
            <a:ext cx="4876830" cy="954107"/>
          </a:xfrm>
          <a:prstGeom prst="rect">
            <a:avLst/>
          </a:prstGeom>
        </p:spPr>
        <p:txBody>
          <a:bodyPr wrap="square">
            <a:spAutoFit/>
          </a:bodyPr>
          <a:lstStyle/>
          <a:p>
            <a:pPr marL="285750" indent="-285750">
              <a:buFont typeface="Arial" panose="020B0604020202020204" pitchFamily="34" charset="0"/>
              <a:buChar char="•"/>
            </a:pPr>
            <a:r>
              <a:rPr lang="en-US" sz="2800" dirty="0"/>
              <a:t>Nearest Neighbor Approach (KNN)</a:t>
            </a:r>
          </a:p>
        </p:txBody>
      </p:sp>
      <p:pic>
        <p:nvPicPr>
          <p:cNvPr id="15" name="Picture 4">
            <a:extLst>
              <a:ext uri="{FF2B5EF4-FFF2-40B4-BE49-F238E27FC236}">
                <a16:creationId xmlns:a16="http://schemas.microsoft.com/office/drawing/2014/main" id="{FDB981EE-6914-41D0-8DB5-EB7BCC2F8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733" y="2276475"/>
            <a:ext cx="4969852"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a:extLst>
              <a:ext uri="{FF2B5EF4-FFF2-40B4-BE49-F238E27FC236}">
                <a16:creationId xmlns:a16="http://schemas.microsoft.com/office/drawing/2014/main" id="{68FA1AE9-F475-495A-BEE2-6E82D714B893}"/>
              </a:ext>
            </a:extLst>
          </p:cNvPr>
          <p:cNvSpPr/>
          <p:nvPr/>
        </p:nvSpPr>
        <p:spPr>
          <a:xfrm>
            <a:off x="4924425" y="3354944"/>
            <a:ext cx="4400550" cy="523220"/>
          </a:xfrm>
          <a:prstGeom prst="rect">
            <a:avLst/>
          </a:prstGeom>
        </p:spPr>
        <p:txBody>
          <a:bodyPr wrap="square">
            <a:spAutoFit/>
          </a:bodyPr>
          <a:lstStyle/>
          <a:p>
            <a:pPr marL="285750" indent="-285750">
              <a:buFont typeface="Arial" panose="020B0604020202020204" pitchFamily="34" charset="0"/>
              <a:buChar char="•"/>
            </a:pPr>
            <a:r>
              <a:rPr lang="en-US" sz="2800" dirty="0"/>
              <a:t>Reduced Dimensions (SVD)</a:t>
            </a:r>
            <a:endParaRPr lang="en-IN" sz="2800" dirty="0"/>
          </a:p>
        </p:txBody>
      </p:sp>
      <mc:AlternateContent xmlns:mc="http://schemas.openxmlformats.org/markup-compatibility/2006">
        <mc:Choice xmlns:a14="http://schemas.microsoft.com/office/drawing/2010/main" Requires="a14">
          <p:sp>
            <p:nvSpPr>
              <p:cNvPr id="18" name="TextBox 1">
                <a:extLst>
                  <a:ext uri="{FF2B5EF4-FFF2-40B4-BE49-F238E27FC236}">
                    <a16:creationId xmlns:a16="http://schemas.microsoft.com/office/drawing/2014/main" id="{097C0EEA-92F1-4CD7-A5FF-26143EBE84FC}"/>
                  </a:ext>
                </a:extLst>
              </p:cNvPr>
              <p:cNvSpPr txBox="1"/>
              <p:nvPr/>
            </p:nvSpPr>
            <p:spPr>
              <a:xfrm>
                <a:off x="5302030" y="3841768"/>
                <a:ext cx="4499225" cy="8041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Arial" pitchFamily="34" charset="0"/>
                            </a:rPr>
                          </m:ctrlPr>
                        </m:sSubPr>
                        <m:e>
                          <m:r>
                            <a:rPr lang="en-US" sz="2000" b="1" i="1" smtClean="0">
                              <a:latin typeface="Cambria Math"/>
                              <a:cs typeface="Arial" pitchFamily="34" charset="0"/>
                            </a:rPr>
                            <m:t>𝒓</m:t>
                          </m:r>
                        </m:e>
                        <m:sub>
                          <m:r>
                            <a:rPr lang="en-US" sz="2000" b="1" i="1" smtClean="0">
                              <a:latin typeface="Cambria Math"/>
                              <a:cs typeface="Arial" pitchFamily="34" charset="0"/>
                            </a:rPr>
                            <m:t>𝒊𝒙</m:t>
                          </m:r>
                        </m:sub>
                      </m:sSub>
                      <m:r>
                        <a:rPr lang="en-US" sz="2000" b="1" i="1" smtClean="0">
                          <a:latin typeface="Cambria Math"/>
                          <a:cs typeface="Arial" pitchFamily="34" charset="0"/>
                        </a:rPr>
                        <m:t>=</m:t>
                      </m:r>
                      <m:f>
                        <m:fPr>
                          <m:ctrlPr>
                            <a:rPr lang="en-US" sz="2000" b="1" i="1" smtClean="0">
                              <a:latin typeface="Cambria Math" panose="02040503050406030204" pitchFamily="18" charset="0"/>
                              <a:cs typeface="Arial" pitchFamily="34" charset="0"/>
                            </a:rPr>
                          </m:ctrlPr>
                        </m:fPr>
                        <m:num>
                          <m:nary>
                            <m:naryPr>
                              <m:chr m:val="∑"/>
                              <m:supHide m:val="on"/>
                              <m:ctrlPr>
                                <a:rPr lang="en-US" sz="2000" b="1" i="1" smtClean="0">
                                  <a:latin typeface="Cambria Math" panose="02040503050406030204" pitchFamily="18" charset="0"/>
                                  <a:cs typeface="Arial" pitchFamily="34" charset="0"/>
                                </a:rPr>
                              </m:ctrlPr>
                            </m:naryPr>
                            <m:sub>
                              <m:r>
                                <a:rPr lang="en-US" sz="2000" b="1" i="1" smtClean="0">
                                  <a:latin typeface="Cambria Math"/>
                                  <a:cs typeface="Arial" pitchFamily="34" charset="0"/>
                                </a:rPr>
                                <m:t>𝒋</m:t>
                              </m:r>
                              <m:r>
                                <a:rPr lang="en-US" sz="2000" b="1" i="1" smtClean="0">
                                  <a:latin typeface="Cambria Math"/>
                                  <a:cs typeface="Arial" pitchFamily="34" charset="0"/>
                                </a:rPr>
                                <m:t>∈</m:t>
                              </m:r>
                              <m:r>
                                <a:rPr lang="en-US" sz="2000" b="1" i="1" smtClean="0">
                                  <a:latin typeface="Cambria Math"/>
                                  <a:cs typeface="Arial" pitchFamily="34" charset="0"/>
                                </a:rPr>
                                <m:t>𝑵</m:t>
                              </m:r>
                              <m:r>
                                <a:rPr lang="en-US" sz="2000" b="1" i="1" smtClean="0">
                                  <a:latin typeface="Cambria Math"/>
                                  <a:cs typeface="Arial" pitchFamily="34" charset="0"/>
                                </a:rPr>
                                <m:t>(</m:t>
                              </m:r>
                              <m:r>
                                <a:rPr lang="en-US" sz="2000" b="1" i="1" smtClean="0">
                                  <a:latin typeface="Cambria Math"/>
                                  <a:cs typeface="Arial" pitchFamily="34" charset="0"/>
                                </a:rPr>
                                <m:t>𝒊</m:t>
                              </m:r>
                              <m:r>
                                <a:rPr lang="en-US" sz="2000" b="1" i="1" smtClean="0">
                                  <a:latin typeface="Cambria Math"/>
                                  <a:cs typeface="Arial" pitchFamily="34" charset="0"/>
                                </a:rPr>
                                <m:t>;</m:t>
                              </m:r>
                              <m:r>
                                <a:rPr lang="en-US" sz="2000" b="1" i="1" smtClean="0">
                                  <a:latin typeface="Cambria Math"/>
                                  <a:cs typeface="Arial" pitchFamily="34" charset="0"/>
                                </a:rPr>
                                <m:t>𝒙</m:t>
                              </m:r>
                              <m:r>
                                <a:rPr lang="en-US" sz="2000" b="1" i="1" smtClean="0">
                                  <a:latin typeface="Cambria Math"/>
                                  <a:cs typeface="Arial" pitchFamily="34" charset="0"/>
                                </a:rPr>
                                <m:t>)</m:t>
                              </m:r>
                            </m:sub>
                            <m:sup/>
                            <m:e>
                              <m:sSub>
                                <m:sSubPr>
                                  <m:ctrlPr>
                                    <a:rPr lang="en-US" sz="2000" b="1" i="1">
                                      <a:latin typeface="Cambria Math" panose="02040503050406030204" pitchFamily="18" charset="0"/>
                                      <a:cs typeface="Arial" pitchFamily="34" charset="0"/>
                                    </a:rPr>
                                  </m:ctrlPr>
                                </m:sSubPr>
                                <m:e>
                                  <m:r>
                                    <a:rPr lang="en-US" sz="2000" b="1" i="1">
                                      <a:latin typeface="Cambria Math"/>
                                      <a:cs typeface="Arial" pitchFamily="34" charset="0"/>
                                    </a:rPr>
                                    <m:t>𝒔</m:t>
                                  </m:r>
                                </m:e>
                                <m:sub>
                                  <m:r>
                                    <a:rPr lang="en-US" sz="2000" b="1" i="1">
                                      <a:latin typeface="Cambria Math"/>
                                      <a:cs typeface="Arial" pitchFamily="34" charset="0"/>
                                    </a:rPr>
                                    <m:t>𝒊𝒋</m:t>
                                  </m:r>
                                </m:sub>
                              </m:sSub>
                              <m:r>
                                <a:rPr lang="en-US" sz="2000" b="1" i="1">
                                  <a:latin typeface="Cambria Math"/>
                                  <a:cs typeface="Arial" pitchFamily="34" charset="0"/>
                                </a:rPr>
                                <m:t>⋅</m:t>
                              </m:r>
                              <m:sSub>
                                <m:sSubPr>
                                  <m:ctrlPr>
                                    <a:rPr lang="en-US" sz="2000" b="1" i="1">
                                      <a:latin typeface="Cambria Math" panose="02040503050406030204" pitchFamily="18" charset="0"/>
                                      <a:cs typeface="Arial" pitchFamily="34" charset="0"/>
                                    </a:rPr>
                                  </m:ctrlPr>
                                </m:sSubPr>
                                <m:e>
                                  <m:r>
                                    <a:rPr lang="en-US" sz="2000" b="1" i="1">
                                      <a:latin typeface="Cambria Math"/>
                                      <a:cs typeface="Arial" pitchFamily="34" charset="0"/>
                                    </a:rPr>
                                    <m:t>𝒓</m:t>
                                  </m:r>
                                </m:e>
                                <m:sub>
                                  <m:r>
                                    <a:rPr lang="en-US" sz="2000" b="1" i="1">
                                      <a:latin typeface="Cambria Math"/>
                                      <a:cs typeface="Arial" pitchFamily="34" charset="0"/>
                                    </a:rPr>
                                    <m:t>𝒋𝒙</m:t>
                                  </m:r>
                                </m:sub>
                              </m:sSub>
                            </m:e>
                          </m:nary>
                        </m:num>
                        <m:den>
                          <m:r>
                            <a:rPr lang="en-US" sz="2000" b="1" i="1" smtClean="0">
                              <a:latin typeface="Cambria Math"/>
                              <a:cs typeface="Arial" pitchFamily="34" charset="0"/>
                            </a:rPr>
                            <m:t>∑</m:t>
                          </m:r>
                          <m:sSub>
                            <m:sSubPr>
                              <m:ctrlPr>
                                <a:rPr lang="en-US" sz="2000" b="1" i="1" smtClean="0">
                                  <a:latin typeface="Cambria Math" panose="02040503050406030204" pitchFamily="18" charset="0"/>
                                  <a:cs typeface="Arial" pitchFamily="34" charset="0"/>
                                </a:rPr>
                              </m:ctrlPr>
                            </m:sSubPr>
                            <m:e>
                              <m:r>
                                <a:rPr lang="en-US" sz="2000" b="1" i="1" smtClean="0">
                                  <a:latin typeface="Cambria Math"/>
                                  <a:cs typeface="Arial" pitchFamily="34" charset="0"/>
                                </a:rPr>
                                <m:t>𝒔</m:t>
                              </m:r>
                            </m:e>
                            <m:sub>
                              <m:r>
                                <a:rPr lang="en-US" sz="2000" b="1" i="1" smtClean="0">
                                  <a:latin typeface="Cambria Math"/>
                                  <a:cs typeface="Arial" pitchFamily="34" charset="0"/>
                                </a:rPr>
                                <m:t>𝒊𝒋</m:t>
                              </m:r>
                            </m:sub>
                          </m:sSub>
                        </m:den>
                      </m:f>
                    </m:oMath>
                  </m:oMathPara>
                </a14:m>
                <a:endParaRPr lang="en-US" sz="2000" b="1" dirty="0">
                  <a:latin typeface="Arial" pitchFamily="34" charset="0"/>
                  <a:cs typeface="Arial" pitchFamily="34" charset="0"/>
                </a:endParaRPr>
              </a:p>
            </p:txBody>
          </p:sp>
        </mc:Choice>
        <mc:Fallback>
          <p:sp>
            <p:nvSpPr>
              <p:cNvPr id="18" name="TextBox 1">
                <a:extLst>
                  <a:ext uri="{FF2B5EF4-FFF2-40B4-BE49-F238E27FC236}">
                    <a16:creationId xmlns:a16="http://schemas.microsoft.com/office/drawing/2014/main" id="{097C0EEA-92F1-4CD7-A5FF-26143EBE84FC}"/>
                  </a:ext>
                </a:extLst>
              </p:cNvPr>
              <p:cNvSpPr txBox="1">
                <a:spLocks noRot="1" noChangeAspect="1" noMove="1" noResize="1" noEditPoints="1" noAdjustHandles="1" noChangeArrowheads="1" noChangeShapeType="1" noTextEdit="1"/>
              </p:cNvSpPr>
              <p:nvPr/>
            </p:nvSpPr>
            <p:spPr>
              <a:xfrm>
                <a:off x="5302030" y="3841768"/>
                <a:ext cx="4499225" cy="804131"/>
              </a:xfrm>
              <a:prstGeom prst="rect">
                <a:avLst/>
              </a:prstGeom>
              <a:blipFill>
                <a:blip r:embed="rId4"/>
                <a:stretch>
                  <a:fillRect/>
                </a:stretch>
              </a:blipFill>
            </p:spPr>
            <p:txBody>
              <a:bodyPr/>
              <a:lstStyle/>
              <a:p>
                <a:r>
                  <a:rPr lang="en-IN">
                    <a:noFill/>
                  </a:rPr>
                  <a:t> </a:t>
                </a:r>
              </a:p>
            </p:txBody>
          </p:sp>
        </mc:Fallback>
      </mc:AlternateContent>
      <p:pic>
        <p:nvPicPr>
          <p:cNvPr id="19" name="Picture 2">
            <a:extLst>
              <a:ext uri="{FF2B5EF4-FFF2-40B4-BE49-F238E27FC236}">
                <a16:creationId xmlns:a16="http://schemas.microsoft.com/office/drawing/2014/main" id="{BBE797F1-E8A3-437E-AF68-37D224B16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0558" y="4962538"/>
            <a:ext cx="250507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13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707886"/>
          </a:xfrm>
          <a:prstGeom prst="rect">
            <a:avLst/>
          </a:prstGeom>
          <a:noFill/>
        </p:spPr>
        <p:txBody>
          <a:bodyPr wrap="square" rtlCol="0">
            <a:spAutoFit/>
          </a:bodyPr>
          <a:lstStyle/>
          <a:p>
            <a:pPr algn="ctr"/>
            <a:r>
              <a:rPr lang="en-US" sz="4000" dirty="0">
                <a:latin typeface="Agency FB" panose="020B0503020202020204" pitchFamily="34" charset="0"/>
              </a:rPr>
              <a:t>Model Evaluation – Recommender Systems</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a:extLst>
              <a:ext uri="{FF2B5EF4-FFF2-40B4-BE49-F238E27FC236}">
                <a16:creationId xmlns:a16="http://schemas.microsoft.com/office/drawing/2014/main" id="{DDE4D919-9106-411E-BBBF-72023B96AC96}"/>
              </a:ext>
            </a:extLst>
          </p:cNvPr>
          <p:cNvSpPr/>
          <p:nvPr/>
        </p:nvSpPr>
        <p:spPr>
          <a:xfrm>
            <a:off x="952336" y="1158359"/>
            <a:ext cx="3859326" cy="461665"/>
          </a:xfrm>
          <a:prstGeom prst="rect">
            <a:avLst/>
          </a:prstGeom>
        </p:spPr>
        <p:txBody>
          <a:bodyPr wrap="none">
            <a:spAutoFit/>
          </a:bodyPr>
          <a:lstStyle/>
          <a:p>
            <a:r>
              <a:rPr lang="en-US" sz="2400" b="1" dirty="0"/>
              <a:t>SVD – 5-fold Cross Validation</a:t>
            </a:r>
          </a:p>
        </p:txBody>
      </p:sp>
      <p:sp>
        <p:nvSpPr>
          <p:cNvPr id="3" name="Rectangle 2">
            <a:extLst>
              <a:ext uri="{FF2B5EF4-FFF2-40B4-BE49-F238E27FC236}">
                <a16:creationId xmlns:a16="http://schemas.microsoft.com/office/drawing/2014/main" id="{0FC8BCE8-BD7B-43CF-A453-86FF949A6B39}"/>
              </a:ext>
            </a:extLst>
          </p:cNvPr>
          <p:cNvSpPr/>
          <p:nvPr/>
        </p:nvSpPr>
        <p:spPr>
          <a:xfrm>
            <a:off x="971719" y="1689458"/>
            <a:ext cx="4026167" cy="338554"/>
          </a:xfrm>
          <a:prstGeom prst="rect">
            <a:avLst/>
          </a:prstGeom>
        </p:spPr>
        <p:txBody>
          <a:bodyPr wrap="none">
            <a:spAutoFit/>
          </a:bodyPr>
          <a:lstStyle/>
          <a:p>
            <a:pPr marL="0" lvl="2"/>
            <a:r>
              <a:rPr lang="en-US" sz="1600" b="1" dirty="0"/>
              <a:t>Hyper Parameter selection using Grid Search:</a:t>
            </a:r>
          </a:p>
        </p:txBody>
      </p:sp>
      <p:graphicFrame>
        <p:nvGraphicFramePr>
          <p:cNvPr id="13" name="Content Placeholder 3">
            <a:extLst>
              <a:ext uri="{FF2B5EF4-FFF2-40B4-BE49-F238E27FC236}">
                <a16:creationId xmlns:a16="http://schemas.microsoft.com/office/drawing/2014/main" id="{2D97954A-12C5-4B95-A4CD-9B1D26114777}"/>
              </a:ext>
            </a:extLst>
          </p:cNvPr>
          <p:cNvGraphicFramePr>
            <a:graphicFrameLocks noGrp="1"/>
          </p:cNvGraphicFramePr>
          <p:nvPr>
            <p:ph idx="1"/>
            <p:extLst>
              <p:ext uri="{D42A27DB-BD31-4B8C-83A1-F6EECF244321}">
                <p14:modId xmlns:p14="http://schemas.microsoft.com/office/powerpoint/2010/main" val="1657108571"/>
              </p:ext>
            </p:extLst>
          </p:nvPr>
        </p:nvGraphicFramePr>
        <p:xfrm>
          <a:off x="1127993" y="2297668"/>
          <a:ext cx="5410200" cy="990600"/>
        </p:xfrm>
        <a:graphic>
          <a:graphicData uri="http://schemas.openxmlformats.org/drawingml/2006/table">
            <a:tbl>
              <a:tblPr firstRow="1" firstCol="1" bandRow="1">
                <a:tableStyleId>{5C22544A-7EE6-4342-B048-85BDC9FD1C3A}</a:tableStyleId>
              </a:tblPr>
              <a:tblGrid>
                <a:gridCol w="707315">
                  <a:extLst>
                    <a:ext uri="{9D8B030D-6E8A-4147-A177-3AD203B41FA5}">
                      <a16:colId xmlns:a16="http://schemas.microsoft.com/office/drawing/2014/main" val="20000"/>
                    </a:ext>
                  </a:extLst>
                </a:gridCol>
                <a:gridCol w="936113">
                  <a:extLst>
                    <a:ext uri="{9D8B030D-6E8A-4147-A177-3AD203B41FA5}">
                      <a16:colId xmlns:a16="http://schemas.microsoft.com/office/drawing/2014/main" val="20001"/>
                    </a:ext>
                  </a:extLst>
                </a:gridCol>
                <a:gridCol w="902548">
                  <a:extLst>
                    <a:ext uri="{9D8B030D-6E8A-4147-A177-3AD203B41FA5}">
                      <a16:colId xmlns:a16="http://schemas.microsoft.com/office/drawing/2014/main" val="20002"/>
                    </a:ext>
                  </a:extLst>
                </a:gridCol>
                <a:gridCol w="975955">
                  <a:extLst>
                    <a:ext uri="{9D8B030D-6E8A-4147-A177-3AD203B41FA5}">
                      <a16:colId xmlns:a16="http://schemas.microsoft.com/office/drawing/2014/main" val="20003"/>
                    </a:ext>
                  </a:extLst>
                </a:gridCol>
                <a:gridCol w="946576">
                  <a:extLst>
                    <a:ext uri="{9D8B030D-6E8A-4147-A177-3AD203B41FA5}">
                      <a16:colId xmlns:a16="http://schemas.microsoft.com/office/drawing/2014/main" val="20004"/>
                    </a:ext>
                  </a:extLst>
                </a:gridCol>
                <a:gridCol w="941693">
                  <a:extLst>
                    <a:ext uri="{9D8B030D-6E8A-4147-A177-3AD203B41FA5}">
                      <a16:colId xmlns:a16="http://schemas.microsoft.com/office/drawing/2014/main" val="20005"/>
                    </a:ext>
                  </a:extLst>
                </a:gridCol>
              </a:tblGrid>
              <a:tr h="368710">
                <a:tc>
                  <a:txBody>
                    <a:bodyPr/>
                    <a:lstStyle/>
                    <a:p>
                      <a:pPr marL="0" marR="0">
                        <a:spcBef>
                          <a:spcPts val="0"/>
                        </a:spcBef>
                        <a:spcAft>
                          <a:spcPts val="0"/>
                        </a:spcAft>
                      </a:pPr>
                      <a:r>
                        <a:rPr lang="en-US" sz="1100" dirty="0">
                          <a:effectLst/>
                        </a:rPr>
                        <a:t> </a:t>
                      </a:r>
                      <a:endParaRPr lang="en-US" sz="1100" dirty="0">
                        <a:effectLst/>
                        <a:latin typeface="Calibri"/>
                        <a:ea typeface="Times New Roman"/>
                        <a:cs typeface="Times New Roman"/>
                      </a:endParaRPr>
                    </a:p>
                  </a:txBody>
                  <a:tcPr marL="68580" marR="68580" marT="0" marB="0"/>
                </a:tc>
                <a:tc>
                  <a:txBody>
                    <a:bodyPr/>
                    <a:lstStyle/>
                    <a:p>
                      <a:pPr marL="0" marR="0">
                        <a:spcBef>
                          <a:spcPts val="0"/>
                        </a:spcBef>
                        <a:spcAft>
                          <a:spcPts val="0"/>
                        </a:spcAft>
                      </a:pPr>
                      <a:r>
                        <a:rPr lang="en-US" sz="1100" dirty="0">
                          <a:effectLst/>
                        </a:rPr>
                        <a:t>Fold1</a:t>
                      </a:r>
                      <a:endParaRPr lang="en-US" sz="1100" dirty="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dirty="0">
                          <a:effectLst/>
                        </a:rPr>
                        <a:t>Fold2</a:t>
                      </a:r>
                      <a:endParaRPr lang="en-US" sz="1100" dirty="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Fold3</a:t>
                      </a:r>
                      <a:endParaRPr lang="en-US" sz="110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Fold4</a:t>
                      </a:r>
                      <a:endParaRPr lang="en-US" sz="110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Fold5</a:t>
                      </a:r>
                      <a:endParaRPr lang="en-US" sz="1100">
                        <a:effectLst/>
                        <a:latin typeface="Calibri"/>
                        <a:ea typeface="Times New Roman"/>
                        <a:cs typeface="Times New Roman"/>
                      </a:endParaRPr>
                    </a:p>
                  </a:txBody>
                  <a:tcPr marL="68580" marR="68580" marT="0" marB="0" anchor="ctr"/>
                </a:tc>
                <a:extLst>
                  <a:ext uri="{0D108BD9-81ED-4DB2-BD59-A6C34878D82A}">
                    <a16:rowId xmlns:a16="http://schemas.microsoft.com/office/drawing/2014/main" val="10000"/>
                  </a:ext>
                </a:extLst>
              </a:tr>
              <a:tr h="310945">
                <a:tc>
                  <a:txBody>
                    <a:bodyPr/>
                    <a:lstStyle/>
                    <a:p>
                      <a:pPr marL="0" marR="0">
                        <a:lnSpc>
                          <a:spcPct val="115000"/>
                        </a:lnSpc>
                        <a:spcBef>
                          <a:spcPts val="2400"/>
                        </a:spcBef>
                        <a:spcAft>
                          <a:spcPts val="0"/>
                        </a:spcAft>
                      </a:pPr>
                      <a:r>
                        <a:rPr lang="en-US" sz="1100">
                          <a:effectLst/>
                        </a:rPr>
                        <a:t>RMSE</a:t>
                      </a:r>
                      <a:endParaRPr lang="en-US" sz="1000">
                        <a:effectLst/>
                        <a:latin typeface="Calibri"/>
                        <a:ea typeface="Calibri"/>
                        <a:cs typeface="Arial"/>
                      </a:endParaRPr>
                    </a:p>
                  </a:txBody>
                  <a:tcPr marL="68580" marR="68580" marT="0" marB="0" anchor="ctr"/>
                </a:tc>
                <a:tc>
                  <a:txBody>
                    <a:bodyPr/>
                    <a:lstStyle/>
                    <a:p>
                      <a:r>
                        <a:rPr lang="en-US" sz="1100">
                          <a:effectLst/>
                        </a:rPr>
                        <a:t>1.16632661</a:t>
                      </a:r>
                      <a:endParaRPr lang="en-US" sz="1000">
                        <a:effectLst/>
                        <a:latin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effectLst/>
                        </a:rPr>
                        <a:t>1.1781625</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effectLst/>
                        </a:rPr>
                        <a:t>1.19805187</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a:effectLst/>
                        </a:rPr>
                        <a:t>1.19853795</a:t>
                      </a:r>
                      <a:endParaRPr lang="en-US" sz="100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effectLst/>
                        </a:rPr>
                        <a:t>1.20440856</a:t>
                      </a:r>
                      <a:endParaRPr lang="en-US" sz="1000" dirty="0">
                        <a:effectLst/>
                        <a:latin typeface="Calibri"/>
                        <a:ea typeface="Calibri"/>
                        <a:cs typeface="Arial"/>
                      </a:endParaRPr>
                    </a:p>
                  </a:txBody>
                  <a:tcPr marL="68580" marR="68580" marT="0" marB="0" anchor="ctr"/>
                </a:tc>
                <a:extLst>
                  <a:ext uri="{0D108BD9-81ED-4DB2-BD59-A6C34878D82A}">
                    <a16:rowId xmlns:a16="http://schemas.microsoft.com/office/drawing/2014/main" val="10001"/>
                  </a:ext>
                </a:extLst>
              </a:tr>
              <a:tr h="310945">
                <a:tc>
                  <a:txBody>
                    <a:bodyPr/>
                    <a:lstStyle/>
                    <a:p>
                      <a:pPr marL="0" marR="0">
                        <a:lnSpc>
                          <a:spcPct val="115000"/>
                        </a:lnSpc>
                        <a:spcBef>
                          <a:spcPts val="2400"/>
                        </a:spcBef>
                        <a:spcAft>
                          <a:spcPts val="0"/>
                        </a:spcAft>
                      </a:pPr>
                      <a:r>
                        <a:rPr lang="en-US" sz="1100" dirty="0">
                          <a:effectLst/>
                        </a:rPr>
                        <a:t>MAE</a:t>
                      </a:r>
                      <a:endParaRPr lang="en-US" sz="1000" dirty="0">
                        <a:effectLst/>
                        <a:latin typeface="Calibri"/>
                        <a:ea typeface="Calibri"/>
                        <a:cs typeface="Arial"/>
                      </a:endParaRPr>
                    </a:p>
                  </a:txBody>
                  <a:tcPr marL="68580" marR="68580" marT="0" marB="0" anchor="ctr"/>
                </a:tc>
                <a:tc>
                  <a:txBody>
                    <a:bodyPr/>
                    <a:lstStyle/>
                    <a:p>
                      <a:r>
                        <a:rPr lang="en-US" sz="1100" dirty="0">
                          <a:effectLst/>
                        </a:rPr>
                        <a:t>0.93165396</a:t>
                      </a:r>
                      <a:endParaRPr lang="en-US" sz="1000" dirty="0">
                        <a:effectLst/>
                        <a:latin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a:effectLst/>
                        </a:rPr>
                        <a:t>0.94119723</a:t>
                      </a:r>
                      <a:endParaRPr lang="en-US" sz="100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a:effectLst/>
                        </a:rPr>
                        <a:t>0.94512725</a:t>
                      </a:r>
                      <a:endParaRPr lang="en-US" sz="100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a:effectLst/>
                        </a:rPr>
                        <a:t>0.95047884</a:t>
                      </a:r>
                      <a:endParaRPr lang="en-US" sz="100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effectLst/>
                        </a:rPr>
                        <a:t>0.95037895</a:t>
                      </a:r>
                      <a:endParaRPr lang="en-US" sz="1000" dirty="0">
                        <a:effectLst/>
                        <a:latin typeface="Calibri"/>
                        <a:ea typeface="Calibri"/>
                        <a:cs typeface="Arial"/>
                      </a:endParaRPr>
                    </a:p>
                  </a:txBody>
                  <a:tcPr marL="68580" marR="68580" marT="0" marB="0" anchor="ctr"/>
                </a:tc>
                <a:extLst>
                  <a:ext uri="{0D108BD9-81ED-4DB2-BD59-A6C34878D82A}">
                    <a16:rowId xmlns:a16="http://schemas.microsoft.com/office/drawing/2014/main" val="10002"/>
                  </a:ext>
                </a:extLst>
              </a:tr>
            </a:tbl>
          </a:graphicData>
        </a:graphic>
      </p:graphicFrame>
      <p:sp>
        <p:nvSpPr>
          <p:cNvPr id="5" name="Rectangle 4">
            <a:extLst>
              <a:ext uri="{FF2B5EF4-FFF2-40B4-BE49-F238E27FC236}">
                <a16:creationId xmlns:a16="http://schemas.microsoft.com/office/drawing/2014/main" id="{9721D7E2-EF9F-4AEB-9844-1D774635C767}"/>
              </a:ext>
            </a:extLst>
          </p:cNvPr>
          <p:cNvSpPr/>
          <p:nvPr/>
        </p:nvSpPr>
        <p:spPr>
          <a:xfrm>
            <a:off x="971719" y="3600360"/>
            <a:ext cx="3912161" cy="461665"/>
          </a:xfrm>
          <a:prstGeom prst="rect">
            <a:avLst/>
          </a:prstGeom>
        </p:spPr>
        <p:txBody>
          <a:bodyPr wrap="none">
            <a:spAutoFit/>
          </a:bodyPr>
          <a:lstStyle/>
          <a:p>
            <a:r>
              <a:rPr lang="en-US" sz="2400" b="1" dirty="0"/>
              <a:t>KNN – 5-fold Cross Validation</a:t>
            </a:r>
          </a:p>
        </p:txBody>
      </p:sp>
      <p:graphicFrame>
        <p:nvGraphicFramePr>
          <p:cNvPr id="14" name="Table 13">
            <a:extLst>
              <a:ext uri="{FF2B5EF4-FFF2-40B4-BE49-F238E27FC236}">
                <a16:creationId xmlns:a16="http://schemas.microsoft.com/office/drawing/2014/main" id="{CCFE7436-D4D1-4D9C-94B3-61E93DBE526B}"/>
              </a:ext>
            </a:extLst>
          </p:cNvPr>
          <p:cNvGraphicFramePr>
            <a:graphicFrameLocks noGrp="1"/>
          </p:cNvGraphicFramePr>
          <p:nvPr>
            <p:extLst>
              <p:ext uri="{D42A27DB-BD31-4B8C-83A1-F6EECF244321}">
                <p14:modId xmlns:p14="http://schemas.microsoft.com/office/powerpoint/2010/main" val="1577558290"/>
              </p:ext>
            </p:extLst>
          </p:nvPr>
        </p:nvGraphicFramePr>
        <p:xfrm>
          <a:off x="1127993" y="4374118"/>
          <a:ext cx="5402575" cy="1026695"/>
        </p:xfrm>
        <a:graphic>
          <a:graphicData uri="http://schemas.openxmlformats.org/drawingml/2006/table">
            <a:tbl>
              <a:tblPr firstRow="1" firstCol="1" bandRow="1">
                <a:tableStyleId>{5C22544A-7EE6-4342-B048-85BDC9FD1C3A}</a:tableStyleId>
              </a:tblPr>
              <a:tblGrid>
                <a:gridCol w="691027">
                  <a:extLst>
                    <a:ext uri="{9D8B030D-6E8A-4147-A177-3AD203B41FA5}">
                      <a16:colId xmlns:a16="http://schemas.microsoft.com/office/drawing/2014/main" val="20000"/>
                    </a:ext>
                  </a:extLst>
                </a:gridCol>
                <a:gridCol w="902523">
                  <a:extLst>
                    <a:ext uri="{9D8B030D-6E8A-4147-A177-3AD203B41FA5}">
                      <a16:colId xmlns:a16="http://schemas.microsoft.com/office/drawing/2014/main" val="20001"/>
                    </a:ext>
                  </a:extLst>
                </a:gridCol>
                <a:gridCol w="957666">
                  <a:extLst>
                    <a:ext uri="{9D8B030D-6E8A-4147-A177-3AD203B41FA5}">
                      <a16:colId xmlns:a16="http://schemas.microsoft.com/office/drawing/2014/main" val="20002"/>
                    </a:ext>
                  </a:extLst>
                </a:gridCol>
                <a:gridCol w="957666">
                  <a:extLst>
                    <a:ext uri="{9D8B030D-6E8A-4147-A177-3AD203B41FA5}">
                      <a16:colId xmlns:a16="http://schemas.microsoft.com/office/drawing/2014/main" val="20003"/>
                    </a:ext>
                  </a:extLst>
                </a:gridCol>
                <a:gridCol w="957666">
                  <a:extLst>
                    <a:ext uri="{9D8B030D-6E8A-4147-A177-3AD203B41FA5}">
                      <a16:colId xmlns:a16="http://schemas.microsoft.com/office/drawing/2014/main" val="20004"/>
                    </a:ext>
                  </a:extLst>
                </a:gridCol>
                <a:gridCol w="936027">
                  <a:extLst>
                    <a:ext uri="{9D8B030D-6E8A-4147-A177-3AD203B41FA5}">
                      <a16:colId xmlns:a16="http://schemas.microsoft.com/office/drawing/2014/main" val="20005"/>
                    </a:ext>
                  </a:extLst>
                </a:gridCol>
              </a:tblGrid>
              <a:tr h="418490">
                <a:tc>
                  <a:txBody>
                    <a:bodyPr/>
                    <a:lstStyle/>
                    <a:p>
                      <a:pPr marL="0" marR="0">
                        <a:spcBef>
                          <a:spcPts val="0"/>
                        </a:spcBef>
                        <a:spcAft>
                          <a:spcPts val="0"/>
                        </a:spcAft>
                      </a:pPr>
                      <a:r>
                        <a:rPr lang="en-US" sz="1100">
                          <a:effectLst/>
                        </a:rPr>
                        <a:t> </a:t>
                      </a:r>
                      <a:endParaRPr lang="en-US" sz="1100">
                        <a:effectLst/>
                        <a:latin typeface="Calibri"/>
                        <a:ea typeface="Times New Roman"/>
                        <a:cs typeface="Times New Roman"/>
                      </a:endParaRPr>
                    </a:p>
                  </a:txBody>
                  <a:tcPr marL="68580" marR="68580" marT="0" marB="0"/>
                </a:tc>
                <a:tc>
                  <a:txBody>
                    <a:bodyPr/>
                    <a:lstStyle/>
                    <a:p>
                      <a:pPr marL="0" marR="0">
                        <a:spcBef>
                          <a:spcPts val="0"/>
                        </a:spcBef>
                        <a:spcAft>
                          <a:spcPts val="0"/>
                        </a:spcAft>
                      </a:pPr>
                      <a:r>
                        <a:rPr lang="en-US" sz="1100">
                          <a:effectLst/>
                        </a:rPr>
                        <a:t>Fold1</a:t>
                      </a:r>
                      <a:endParaRPr lang="en-US" sz="110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Fold2</a:t>
                      </a:r>
                      <a:endParaRPr lang="en-US" sz="110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Fold3</a:t>
                      </a:r>
                      <a:endParaRPr lang="en-US" sz="110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Fold4</a:t>
                      </a:r>
                      <a:endParaRPr lang="en-US" sz="1100">
                        <a:effectLst/>
                        <a:latin typeface="Calibri"/>
                        <a:ea typeface="Times New Roman"/>
                        <a:cs typeface="Times New Roman"/>
                      </a:endParaRPr>
                    </a:p>
                  </a:txBody>
                  <a:tcPr marL="68580" marR="68580" marT="0" marB="0" anchor="ctr"/>
                </a:tc>
                <a:tc>
                  <a:txBody>
                    <a:bodyPr/>
                    <a:lstStyle/>
                    <a:p>
                      <a:pPr marL="0" marR="0">
                        <a:spcBef>
                          <a:spcPts val="0"/>
                        </a:spcBef>
                        <a:spcAft>
                          <a:spcPts val="0"/>
                        </a:spcAft>
                      </a:pPr>
                      <a:r>
                        <a:rPr lang="en-US" sz="1100">
                          <a:effectLst/>
                        </a:rPr>
                        <a:t>Fold5</a:t>
                      </a:r>
                      <a:endParaRPr lang="en-US" sz="1100">
                        <a:effectLst/>
                        <a:latin typeface="Calibri"/>
                        <a:ea typeface="Times New Roman"/>
                        <a:cs typeface="Times New Roman"/>
                      </a:endParaRPr>
                    </a:p>
                  </a:txBody>
                  <a:tcPr marL="68580" marR="68580" marT="0" marB="0" anchor="ctr"/>
                </a:tc>
                <a:extLst>
                  <a:ext uri="{0D108BD9-81ED-4DB2-BD59-A6C34878D82A}">
                    <a16:rowId xmlns:a16="http://schemas.microsoft.com/office/drawing/2014/main" val="10000"/>
                  </a:ext>
                </a:extLst>
              </a:tr>
              <a:tr h="343510">
                <a:tc>
                  <a:txBody>
                    <a:bodyPr/>
                    <a:lstStyle/>
                    <a:p>
                      <a:pPr marL="0" marR="0">
                        <a:lnSpc>
                          <a:spcPct val="115000"/>
                        </a:lnSpc>
                        <a:spcBef>
                          <a:spcPts val="2400"/>
                        </a:spcBef>
                        <a:spcAft>
                          <a:spcPts val="0"/>
                        </a:spcAft>
                      </a:pPr>
                      <a:r>
                        <a:rPr lang="en-US" sz="1100">
                          <a:effectLst/>
                        </a:rPr>
                        <a:t>RMSE</a:t>
                      </a:r>
                      <a:endParaRPr lang="en-US" sz="1000">
                        <a:effectLst/>
                        <a:latin typeface="Calibri"/>
                        <a:ea typeface="Calibri"/>
                        <a:cs typeface="Arial"/>
                      </a:endParaRPr>
                    </a:p>
                  </a:txBody>
                  <a:tcPr marL="68580" marR="68580" marT="0" marB="0" anchor="ctr"/>
                </a:tc>
                <a:tc>
                  <a:txBody>
                    <a:bodyPr/>
                    <a:lstStyle/>
                    <a:p>
                      <a:r>
                        <a:rPr lang="en-US" sz="1100" dirty="0"/>
                        <a:t>1.36519902</a:t>
                      </a:r>
                      <a:endParaRPr lang="en-US" sz="1000" dirty="0">
                        <a:effectLst/>
                        <a:latin typeface="Calibri"/>
                        <a:cs typeface="Arial"/>
                      </a:endParaRPr>
                    </a:p>
                  </a:txBody>
                  <a:tcPr marL="68580" marR="68580" marT="0" marB="0" anchor="ctr"/>
                </a:tc>
                <a:tc>
                  <a:txBody>
                    <a:bodyPr/>
                    <a:lstStyle/>
                    <a:p>
                      <a:r>
                        <a:rPr lang="en-US" sz="1100" dirty="0"/>
                        <a:t>1.32256785</a:t>
                      </a:r>
                      <a:endParaRPr lang="en-US" sz="1000" dirty="0">
                        <a:effectLst/>
                        <a:latin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1.37540035</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1.35896141</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1.33197688</a:t>
                      </a:r>
                      <a:endParaRPr lang="en-US" sz="1000" dirty="0">
                        <a:effectLst/>
                        <a:latin typeface="Calibri"/>
                        <a:ea typeface="Calibri"/>
                        <a:cs typeface="Arial"/>
                      </a:endParaRPr>
                    </a:p>
                  </a:txBody>
                  <a:tcPr marL="68580" marR="68580" marT="0" marB="0" anchor="ctr"/>
                </a:tc>
                <a:extLst>
                  <a:ext uri="{0D108BD9-81ED-4DB2-BD59-A6C34878D82A}">
                    <a16:rowId xmlns:a16="http://schemas.microsoft.com/office/drawing/2014/main" val="10001"/>
                  </a:ext>
                </a:extLst>
              </a:tr>
              <a:tr h="264695">
                <a:tc>
                  <a:txBody>
                    <a:bodyPr/>
                    <a:lstStyle/>
                    <a:p>
                      <a:pPr marL="0" marR="0">
                        <a:lnSpc>
                          <a:spcPct val="115000"/>
                        </a:lnSpc>
                        <a:spcBef>
                          <a:spcPts val="2400"/>
                        </a:spcBef>
                        <a:spcAft>
                          <a:spcPts val="0"/>
                        </a:spcAft>
                      </a:pPr>
                      <a:r>
                        <a:rPr lang="en-US" sz="1100">
                          <a:effectLst/>
                        </a:rPr>
                        <a:t>MAE</a:t>
                      </a:r>
                      <a:endParaRPr lang="en-US" sz="1000">
                        <a:effectLst/>
                        <a:latin typeface="Calibri"/>
                        <a:ea typeface="Calibri"/>
                        <a:cs typeface="Arial"/>
                      </a:endParaRPr>
                    </a:p>
                  </a:txBody>
                  <a:tcPr marL="68580" marR="68580" marT="0" marB="0" anchor="ctr"/>
                </a:tc>
                <a:tc>
                  <a:txBody>
                    <a:bodyPr/>
                    <a:lstStyle/>
                    <a:p>
                      <a:r>
                        <a:rPr lang="en-US" sz="1100" dirty="0"/>
                        <a:t>1.01937273</a:t>
                      </a:r>
                      <a:endParaRPr lang="en-US" sz="1000" dirty="0">
                        <a:effectLst/>
                        <a:latin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0.97884052</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1.02052509</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1.01461168</a:t>
                      </a:r>
                      <a:endParaRPr lang="en-US" sz="1000" dirty="0">
                        <a:effectLst/>
                        <a:latin typeface="Calibri"/>
                        <a:ea typeface="Calibri"/>
                        <a:cs typeface="Arial"/>
                      </a:endParaRPr>
                    </a:p>
                  </a:txBody>
                  <a:tcPr marL="68580" marR="68580" marT="0" marB="0" anchor="ctr"/>
                </a:tc>
                <a:tc>
                  <a:txBody>
                    <a:bodyPr/>
                    <a:lstStyle/>
                    <a:p>
                      <a:pPr marL="0" marR="0">
                        <a:lnSpc>
                          <a:spcPct val="115000"/>
                        </a:lnSpc>
                        <a:spcBef>
                          <a:spcPts val="2400"/>
                        </a:spcBef>
                        <a:spcAft>
                          <a:spcPts val="0"/>
                        </a:spcAft>
                      </a:pPr>
                      <a:r>
                        <a:rPr lang="en-US" sz="1100" dirty="0"/>
                        <a:t>0.98846071</a:t>
                      </a:r>
                      <a:endParaRPr lang="en-US" sz="1000" dirty="0">
                        <a:effectLst/>
                        <a:latin typeface="Calibri"/>
                        <a:ea typeface="Calibri"/>
                        <a:cs typeface="Arial"/>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5770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707886"/>
          </a:xfrm>
          <a:prstGeom prst="rect">
            <a:avLst/>
          </a:prstGeom>
          <a:noFill/>
        </p:spPr>
        <p:txBody>
          <a:bodyPr wrap="square" rtlCol="0">
            <a:spAutoFit/>
          </a:bodyPr>
          <a:lstStyle/>
          <a:p>
            <a:pPr algn="ctr"/>
            <a:r>
              <a:rPr lang="en-US" sz="4000" dirty="0">
                <a:latin typeface="Agency FB" panose="020B0503020202020204" pitchFamily="34" charset="0"/>
              </a:rPr>
              <a:t>Restaurant Improvements through Text Mining</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a:extLst>
              <a:ext uri="{FF2B5EF4-FFF2-40B4-BE49-F238E27FC236}">
                <a16:creationId xmlns:a16="http://schemas.microsoft.com/office/drawing/2014/main" id="{971AAB0A-6988-48F9-87D4-B61930CD2933}"/>
              </a:ext>
            </a:extLst>
          </p:cNvPr>
          <p:cNvSpPr/>
          <p:nvPr/>
        </p:nvSpPr>
        <p:spPr>
          <a:xfrm>
            <a:off x="1762457" y="1739945"/>
            <a:ext cx="6395015" cy="1815882"/>
          </a:xfrm>
          <a:prstGeom prst="rect">
            <a:avLst/>
          </a:prstGeom>
        </p:spPr>
        <p:txBody>
          <a:bodyPr wrap="square">
            <a:spAutoFit/>
          </a:bodyPr>
          <a:lstStyle/>
          <a:p>
            <a:r>
              <a:rPr lang="en-US" sz="2800" dirty="0"/>
              <a:t>Review Text Preprocessing</a:t>
            </a:r>
          </a:p>
          <a:p>
            <a:r>
              <a:rPr lang="en-US" sz="2800" dirty="0"/>
              <a:t>Word Cloud</a:t>
            </a:r>
          </a:p>
          <a:p>
            <a:r>
              <a:rPr lang="en-US" sz="2800" dirty="0"/>
              <a:t>Identifying the most negative bigrams</a:t>
            </a:r>
          </a:p>
          <a:p>
            <a:r>
              <a:rPr lang="en-US" sz="2800" dirty="0"/>
              <a:t>Identifying the Topics</a:t>
            </a:r>
          </a:p>
        </p:txBody>
      </p:sp>
    </p:spTree>
    <p:extLst>
      <p:ext uri="{BB962C8B-B14F-4D97-AF65-F5344CB8AC3E}">
        <p14:creationId xmlns:p14="http://schemas.microsoft.com/office/powerpoint/2010/main" val="3971665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523220"/>
          </a:xfrm>
          <a:prstGeom prst="rect">
            <a:avLst/>
          </a:prstGeom>
          <a:noFill/>
        </p:spPr>
        <p:txBody>
          <a:bodyPr wrap="square" rtlCol="0">
            <a:spAutoFit/>
          </a:bodyPr>
          <a:lstStyle/>
          <a:p>
            <a:pPr algn="ctr"/>
            <a:r>
              <a:rPr lang="en-US" sz="2800" dirty="0">
                <a:latin typeface="Agency FB" panose="020B0503020202020204" pitchFamily="34" charset="0"/>
              </a:rPr>
              <a:t>Data extraction rules</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Rectangle 1">
            <a:extLst>
              <a:ext uri="{FF2B5EF4-FFF2-40B4-BE49-F238E27FC236}">
                <a16:creationId xmlns:a16="http://schemas.microsoft.com/office/drawing/2014/main" id="{12700FDD-AAB8-408E-9CA3-FE041F2065EC}"/>
              </a:ext>
            </a:extLst>
          </p:cNvPr>
          <p:cNvSpPr/>
          <p:nvPr/>
        </p:nvSpPr>
        <p:spPr>
          <a:xfrm>
            <a:off x="2419350" y="1582341"/>
            <a:ext cx="6096000" cy="1846659"/>
          </a:xfrm>
          <a:prstGeom prst="rect">
            <a:avLst/>
          </a:prstGeom>
        </p:spPr>
        <p:txBody>
          <a:bodyPr>
            <a:spAutoFit/>
          </a:bodyPr>
          <a:lstStyle/>
          <a:p>
            <a:pPr lvl="1"/>
            <a:r>
              <a:rPr lang="en-US" dirty="0"/>
              <a:t>High rated restaurants:</a:t>
            </a:r>
          </a:p>
          <a:p>
            <a:pPr lvl="2">
              <a:buFont typeface="Wingdings" panose="05000000000000000000" pitchFamily="2" charset="2"/>
              <a:buChar char="ü"/>
            </a:pPr>
            <a:r>
              <a:rPr lang="en-US" dirty="0"/>
              <a:t> average rating of 4 and 5.</a:t>
            </a:r>
          </a:p>
          <a:p>
            <a:pPr lvl="2">
              <a:buFont typeface="Wingdings" panose="05000000000000000000" pitchFamily="2" charset="2"/>
              <a:buChar char="ü"/>
            </a:pPr>
            <a:r>
              <a:rPr lang="en-US" dirty="0"/>
              <a:t>Only reviews with rating 4 and 5</a:t>
            </a:r>
          </a:p>
          <a:p>
            <a:pPr lvl="1"/>
            <a:r>
              <a:rPr lang="en-US" dirty="0"/>
              <a:t>Low rated restaurants </a:t>
            </a:r>
          </a:p>
          <a:p>
            <a:pPr lvl="2">
              <a:buFont typeface="Wingdings" panose="05000000000000000000" pitchFamily="2" charset="2"/>
              <a:buChar char="ü"/>
            </a:pPr>
            <a:r>
              <a:rPr lang="en-US" dirty="0"/>
              <a:t> average rating of 1 and 2.</a:t>
            </a:r>
          </a:p>
          <a:p>
            <a:pPr lvl="2">
              <a:buFont typeface="Wingdings" panose="05000000000000000000" pitchFamily="2" charset="2"/>
              <a:buChar char="ü"/>
            </a:pPr>
            <a:r>
              <a:rPr lang="en-US" sz="2400" dirty="0"/>
              <a:t>Only reviews with rating 1 and 2</a:t>
            </a:r>
          </a:p>
        </p:txBody>
      </p:sp>
    </p:spTree>
    <p:extLst>
      <p:ext uri="{BB962C8B-B14F-4D97-AF65-F5344CB8AC3E}">
        <p14:creationId xmlns:p14="http://schemas.microsoft.com/office/powerpoint/2010/main" val="2804998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707886"/>
          </a:xfrm>
          <a:prstGeom prst="rect">
            <a:avLst/>
          </a:prstGeom>
          <a:noFill/>
        </p:spPr>
        <p:txBody>
          <a:bodyPr wrap="square" rtlCol="0">
            <a:spAutoFit/>
          </a:bodyPr>
          <a:lstStyle/>
          <a:p>
            <a:pPr algn="ctr"/>
            <a:r>
              <a:rPr lang="en-US" sz="4000" dirty="0">
                <a:latin typeface="Agency FB" panose="020B0503020202020204" pitchFamily="34" charset="0"/>
              </a:rPr>
              <a:t>Review Text Preprocessing</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Picture 6">
            <a:extLst>
              <a:ext uri="{FF2B5EF4-FFF2-40B4-BE49-F238E27FC236}">
                <a16:creationId xmlns:a16="http://schemas.microsoft.com/office/drawing/2014/main" id="{9AC824FB-E17F-41F6-939A-FE84BCF9C7A8}"/>
              </a:ext>
            </a:extLst>
          </p:cNvPr>
          <p:cNvPicPr>
            <a:picLocks noChangeAspect="1"/>
          </p:cNvPicPr>
          <p:nvPr/>
        </p:nvPicPr>
        <p:blipFill>
          <a:blip r:embed="rId2"/>
          <a:stretch>
            <a:fillRect/>
          </a:stretch>
        </p:blipFill>
        <p:spPr>
          <a:xfrm>
            <a:off x="1412181" y="1695450"/>
            <a:ext cx="9367637" cy="3105150"/>
          </a:xfrm>
          <a:prstGeom prst="rect">
            <a:avLst/>
          </a:prstGeom>
        </p:spPr>
      </p:pic>
    </p:spTree>
    <p:extLst>
      <p:ext uri="{BB962C8B-B14F-4D97-AF65-F5344CB8AC3E}">
        <p14:creationId xmlns:p14="http://schemas.microsoft.com/office/powerpoint/2010/main" val="2350048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769441"/>
          </a:xfrm>
          <a:prstGeom prst="rect">
            <a:avLst/>
          </a:prstGeom>
          <a:noFill/>
        </p:spPr>
        <p:txBody>
          <a:bodyPr wrap="square" rtlCol="0">
            <a:spAutoFit/>
          </a:bodyPr>
          <a:lstStyle/>
          <a:p>
            <a:pPr algn="ctr"/>
            <a:r>
              <a:rPr lang="en-US" sz="4400" dirty="0">
                <a:latin typeface="Agency FB" panose="020B0503020202020204" pitchFamily="34" charset="0"/>
              </a:rPr>
              <a:t>Word Cloud</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Content Placeholder 3">
            <a:extLst>
              <a:ext uri="{FF2B5EF4-FFF2-40B4-BE49-F238E27FC236}">
                <a16:creationId xmlns:a16="http://schemas.microsoft.com/office/drawing/2014/main" id="{C2146E42-A22D-4FA6-86DE-D30FBF12F09E}"/>
              </a:ext>
            </a:extLst>
          </p:cNvPr>
          <p:cNvPicPr>
            <a:picLocks noGrp="1" noChangeAspect="1"/>
          </p:cNvPicPr>
          <p:nvPr>
            <p:ph idx="1"/>
          </p:nvPr>
        </p:nvPicPr>
        <p:blipFill>
          <a:blip r:embed="rId2"/>
          <a:stretch>
            <a:fillRect/>
          </a:stretch>
        </p:blipFill>
        <p:spPr>
          <a:xfrm>
            <a:off x="838199" y="1661673"/>
            <a:ext cx="8963057" cy="3849678"/>
          </a:xfrm>
          <a:prstGeom prst="rect">
            <a:avLst/>
          </a:prstGeom>
        </p:spPr>
      </p:pic>
    </p:spTree>
    <p:extLst>
      <p:ext uri="{BB962C8B-B14F-4D97-AF65-F5344CB8AC3E}">
        <p14:creationId xmlns:p14="http://schemas.microsoft.com/office/powerpoint/2010/main" val="1415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769441"/>
          </a:xfrm>
          <a:prstGeom prst="rect">
            <a:avLst/>
          </a:prstGeom>
          <a:noFill/>
        </p:spPr>
        <p:txBody>
          <a:bodyPr wrap="square" rtlCol="0">
            <a:spAutoFit/>
          </a:bodyPr>
          <a:lstStyle/>
          <a:p>
            <a:pPr algn="ctr"/>
            <a:r>
              <a:rPr lang="en-US" sz="4400" dirty="0">
                <a:latin typeface="Agency FB" panose="020B0503020202020204" pitchFamily="34" charset="0"/>
              </a:rPr>
              <a:t>Word Cloud</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3" name="Content Placeholder 9">
            <a:extLst>
              <a:ext uri="{FF2B5EF4-FFF2-40B4-BE49-F238E27FC236}">
                <a16:creationId xmlns:a16="http://schemas.microsoft.com/office/drawing/2014/main" id="{16B46206-4ECB-4EBE-9BA2-C3B656F9CA6E}"/>
              </a:ext>
            </a:extLst>
          </p:cNvPr>
          <p:cNvPicPr>
            <a:picLocks noChangeAspect="1"/>
          </p:cNvPicPr>
          <p:nvPr/>
        </p:nvPicPr>
        <p:blipFill>
          <a:blip r:embed="rId2"/>
          <a:stretch>
            <a:fillRect/>
          </a:stretch>
        </p:blipFill>
        <p:spPr>
          <a:xfrm>
            <a:off x="895350" y="2286000"/>
            <a:ext cx="4038600" cy="1143000"/>
          </a:xfrm>
          <a:prstGeom prst="rect">
            <a:avLst/>
          </a:prstGeom>
        </p:spPr>
      </p:pic>
      <p:pic>
        <p:nvPicPr>
          <p:cNvPr id="14" name="Content Placeholder 13">
            <a:extLst>
              <a:ext uri="{FF2B5EF4-FFF2-40B4-BE49-F238E27FC236}">
                <a16:creationId xmlns:a16="http://schemas.microsoft.com/office/drawing/2014/main" id="{2F778015-42D2-4A00-8D82-E3AC31492A67}"/>
              </a:ext>
            </a:extLst>
          </p:cNvPr>
          <p:cNvPicPr>
            <a:picLocks noGrp="1" noChangeAspect="1"/>
          </p:cNvPicPr>
          <p:nvPr>
            <p:ph idx="1"/>
          </p:nvPr>
        </p:nvPicPr>
        <p:blipFill>
          <a:blip r:embed="rId3" cstate="print"/>
          <a:stretch>
            <a:fillRect/>
          </a:stretch>
        </p:blipFill>
        <p:spPr>
          <a:xfrm>
            <a:off x="6360530" y="2344137"/>
            <a:ext cx="3732594" cy="1084863"/>
          </a:xfrm>
          <a:prstGeom prst="rect">
            <a:avLst/>
          </a:prstGeom>
        </p:spPr>
      </p:pic>
      <p:pic>
        <p:nvPicPr>
          <p:cNvPr id="15" name="Picture 14">
            <a:extLst>
              <a:ext uri="{FF2B5EF4-FFF2-40B4-BE49-F238E27FC236}">
                <a16:creationId xmlns:a16="http://schemas.microsoft.com/office/drawing/2014/main" id="{078C75A3-314B-4452-A5FA-9CAF6D4C0227}"/>
              </a:ext>
            </a:extLst>
          </p:cNvPr>
          <p:cNvPicPr>
            <a:picLocks noChangeAspect="1"/>
          </p:cNvPicPr>
          <p:nvPr/>
        </p:nvPicPr>
        <p:blipFill>
          <a:blip r:embed="rId4"/>
          <a:stretch>
            <a:fillRect/>
          </a:stretch>
        </p:blipFill>
        <p:spPr>
          <a:xfrm>
            <a:off x="895350" y="4572000"/>
            <a:ext cx="4038600" cy="1098034"/>
          </a:xfrm>
          <a:prstGeom prst="rect">
            <a:avLst/>
          </a:prstGeom>
        </p:spPr>
      </p:pic>
      <p:pic>
        <p:nvPicPr>
          <p:cNvPr id="16" name="Picture 15">
            <a:extLst>
              <a:ext uri="{FF2B5EF4-FFF2-40B4-BE49-F238E27FC236}">
                <a16:creationId xmlns:a16="http://schemas.microsoft.com/office/drawing/2014/main" id="{5C7E856C-C521-495D-B6AE-7CF4376B562B}"/>
              </a:ext>
            </a:extLst>
          </p:cNvPr>
          <p:cNvPicPr>
            <a:picLocks noChangeAspect="1"/>
          </p:cNvPicPr>
          <p:nvPr/>
        </p:nvPicPr>
        <p:blipFill>
          <a:blip r:embed="rId5"/>
          <a:stretch>
            <a:fillRect/>
          </a:stretch>
        </p:blipFill>
        <p:spPr>
          <a:xfrm>
            <a:off x="6096000" y="4572000"/>
            <a:ext cx="4038600" cy="1115383"/>
          </a:xfrm>
          <a:prstGeom prst="rect">
            <a:avLst/>
          </a:prstGeom>
        </p:spPr>
      </p:pic>
      <p:sp>
        <p:nvSpPr>
          <p:cNvPr id="4" name="TextBox 3">
            <a:extLst>
              <a:ext uri="{FF2B5EF4-FFF2-40B4-BE49-F238E27FC236}">
                <a16:creationId xmlns:a16="http://schemas.microsoft.com/office/drawing/2014/main" id="{AAC269CC-6028-4D35-9BBD-38DBF5036EEC}"/>
              </a:ext>
            </a:extLst>
          </p:cNvPr>
          <p:cNvSpPr txBox="1"/>
          <p:nvPr/>
        </p:nvSpPr>
        <p:spPr>
          <a:xfrm>
            <a:off x="2166937" y="1723251"/>
            <a:ext cx="1495425" cy="369332"/>
          </a:xfrm>
          <a:prstGeom prst="rect">
            <a:avLst/>
          </a:prstGeom>
          <a:noFill/>
        </p:spPr>
        <p:txBody>
          <a:bodyPr wrap="square" rtlCol="0">
            <a:spAutoFit/>
          </a:bodyPr>
          <a:lstStyle/>
          <a:p>
            <a:r>
              <a:rPr lang="en-US" dirty="0"/>
              <a:t>Price range 1</a:t>
            </a:r>
          </a:p>
        </p:txBody>
      </p:sp>
      <p:sp>
        <p:nvSpPr>
          <p:cNvPr id="5" name="Rectangle 4">
            <a:extLst>
              <a:ext uri="{FF2B5EF4-FFF2-40B4-BE49-F238E27FC236}">
                <a16:creationId xmlns:a16="http://schemas.microsoft.com/office/drawing/2014/main" id="{F616450B-ECB9-40F3-A12C-3262279ED382}"/>
              </a:ext>
            </a:extLst>
          </p:cNvPr>
          <p:cNvSpPr/>
          <p:nvPr/>
        </p:nvSpPr>
        <p:spPr>
          <a:xfrm>
            <a:off x="7525481" y="1831815"/>
            <a:ext cx="1402692" cy="369332"/>
          </a:xfrm>
          <a:prstGeom prst="rect">
            <a:avLst/>
          </a:prstGeom>
        </p:spPr>
        <p:txBody>
          <a:bodyPr wrap="none">
            <a:spAutoFit/>
          </a:bodyPr>
          <a:lstStyle/>
          <a:p>
            <a:r>
              <a:rPr lang="en-US" dirty="0"/>
              <a:t>Price range 3</a:t>
            </a:r>
          </a:p>
        </p:txBody>
      </p:sp>
      <p:sp>
        <p:nvSpPr>
          <p:cNvPr id="8" name="Rectangle 7">
            <a:extLst>
              <a:ext uri="{FF2B5EF4-FFF2-40B4-BE49-F238E27FC236}">
                <a16:creationId xmlns:a16="http://schemas.microsoft.com/office/drawing/2014/main" id="{AA5F7226-9295-4D87-902B-39CEBC91F539}"/>
              </a:ext>
            </a:extLst>
          </p:cNvPr>
          <p:cNvSpPr/>
          <p:nvPr/>
        </p:nvSpPr>
        <p:spPr>
          <a:xfrm>
            <a:off x="2166937" y="4000500"/>
            <a:ext cx="1402692" cy="369332"/>
          </a:xfrm>
          <a:prstGeom prst="rect">
            <a:avLst/>
          </a:prstGeom>
        </p:spPr>
        <p:txBody>
          <a:bodyPr wrap="none">
            <a:spAutoFit/>
          </a:bodyPr>
          <a:lstStyle/>
          <a:p>
            <a:r>
              <a:rPr lang="en-US" dirty="0"/>
              <a:t>Price range 2</a:t>
            </a:r>
          </a:p>
        </p:txBody>
      </p:sp>
      <p:sp>
        <p:nvSpPr>
          <p:cNvPr id="17" name="Rectangle 16">
            <a:extLst>
              <a:ext uri="{FF2B5EF4-FFF2-40B4-BE49-F238E27FC236}">
                <a16:creationId xmlns:a16="http://schemas.microsoft.com/office/drawing/2014/main" id="{02DED4DE-52FC-4629-9D30-6E30226AAD01}"/>
              </a:ext>
            </a:extLst>
          </p:cNvPr>
          <p:cNvSpPr/>
          <p:nvPr/>
        </p:nvSpPr>
        <p:spPr>
          <a:xfrm>
            <a:off x="7554881" y="4000500"/>
            <a:ext cx="1402692" cy="369332"/>
          </a:xfrm>
          <a:prstGeom prst="rect">
            <a:avLst/>
          </a:prstGeom>
        </p:spPr>
        <p:txBody>
          <a:bodyPr wrap="none">
            <a:spAutoFit/>
          </a:bodyPr>
          <a:lstStyle/>
          <a:p>
            <a:r>
              <a:rPr lang="en-US" dirty="0"/>
              <a:t>Price range 4</a:t>
            </a:r>
          </a:p>
        </p:txBody>
      </p:sp>
    </p:spTree>
    <p:extLst>
      <p:ext uri="{BB962C8B-B14F-4D97-AF65-F5344CB8AC3E}">
        <p14:creationId xmlns:p14="http://schemas.microsoft.com/office/powerpoint/2010/main" val="272902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67C9-60F6-472E-94E2-7FC0BA9AF499}"/>
              </a:ext>
            </a:extLst>
          </p:cNvPr>
          <p:cNvSpPr>
            <a:spLocks noGrp="1"/>
          </p:cNvSpPr>
          <p:nvPr>
            <p:ph idx="1"/>
          </p:nvPr>
        </p:nvSpPr>
        <p:spPr>
          <a:xfrm>
            <a:off x="1517581" y="1811216"/>
            <a:ext cx="9242155" cy="4003658"/>
          </a:xfrm>
        </p:spPr>
        <p:txBody>
          <a:bodyPr>
            <a:normAutofit/>
          </a:bodyPr>
          <a:lstStyle/>
          <a:p>
            <a:r>
              <a:rPr lang="en-US" sz="1800" dirty="0">
                <a:solidFill>
                  <a:schemeClr val="accent1">
                    <a:lumMod val="50000"/>
                  </a:schemeClr>
                </a:solidFill>
                <a:latin typeface="Bahnschrift Light" panose="020B0502040204020203" pitchFamily="34" charset="0"/>
              </a:rPr>
              <a:t>Making a personalized  restaurants recommendation based on</a:t>
            </a:r>
          </a:p>
          <a:p>
            <a:r>
              <a:rPr lang="en-US" sz="1800" dirty="0">
                <a:solidFill>
                  <a:schemeClr val="accent1">
                    <a:lumMod val="50000"/>
                  </a:schemeClr>
                </a:solidFill>
                <a:latin typeface="Bahnschrift Light" panose="020B0502040204020203" pitchFamily="34" charset="0"/>
              </a:rPr>
              <a:t>User’s preference and their past ratings of the restaurant.	</a:t>
            </a:r>
          </a:p>
          <a:p>
            <a:r>
              <a:rPr lang="en-US" sz="1800" dirty="0">
                <a:solidFill>
                  <a:schemeClr val="accent1">
                    <a:lumMod val="50000"/>
                  </a:schemeClr>
                </a:solidFill>
                <a:latin typeface="Bahnschrift Light" panose="020B0502040204020203" pitchFamily="34" charset="0"/>
              </a:rPr>
              <a:t>Provide Improvement topics to low rated restaurants by doing text mining on all the low rated reviews of the restaurant </a:t>
            </a:r>
            <a:endParaRPr lang="en-IN" sz="1800" dirty="0">
              <a:solidFill>
                <a:schemeClr val="accent1">
                  <a:lumMod val="50000"/>
                </a:schemeClr>
              </a:solidFill>
              <a:latin typeface="Bahnschrift Light" panose="020B0502040204020203" pitchFamily="34" charset="0"/>
            </a:endParaRPr>
          </a:p>
        </p:txBody>
      </p:sp>
      <p:sp>
        <p:nvSpPr>
          <p:cNvPr id="6" name="TextBox 5">
            <a:extLst>
              <a:ext uri="{FF2B5EF4-FFF2-40B4-BE49-F238E27FC236}">
                <a16:creationId xmlns:a16="http://schemas.microsoft.com/office/drawing/2014/main" id="{CFFCB4CC-D85E-4AF0-B873-CCB0C7F06517}"/>
              </a:ext>
            </a:extLst>
          </p:cNvPr>
          <p:cNvSpPr txBox="1"/>
          <p:nvPr/>
        </p:nvSpPr>
        <p:spPr>
          <a:xfrm>
            <a:off x="3578587" y="396795"/>
            <a:ext cx="3819645" cy="646331"/>
          </a:xfrm>
          <a:prstGeom prst="rect">
            <a:avLst/>
          </a:prstGeom>
          <a:noFill/>
        </p:spPr>
        <p:txBody>
          <a:bodyPr wrap="square" rtlCol="0">
            <a:spAutoFit/>
          </a:bodyPr>
          <a:lstStyle/>
          <a:p>
            <a:pPr algn="ctr"/>
            <a:r>
              <a:rPr lang="en-IN" sz="3600" dirty="0">
                <a:latin typeface="Agency FB" panose="020B0503020202020204" pitchFamily="34" charset="0"/>
              </a:rPr>
              <a:t>OBJECTIVE</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796523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393481"/>
            <a:ext cx="8965131" cy="646331"/>
          </a:xfrm>
          <a:prstGeom prst="rect">
            <a:avLst/>
          </a:prstGeom>
          <a:noFill/>
        </p:spPr>
        <p:txBody>
          <a:bodyPr wrap="square" rtlCol="0">
            <a:spAutoFit/>
          </a:bodyPr>
          <a:lstStyle/>
          <a:p>
            <a:pPr algn="ctr"/>
            <a:r>
              <a:rPr lang="en-US" sz="3600" dirty="0">
                <a:latin typeface="Agency FB" panose="020B0503020202020204" pitchFamily="34" charset="0"/>
              </a:rPr>
              <a:t>Identifying the most negative bigrams</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Content Placeholder 3">
            <a:extLst>
              <a:ext uri="{FF2B5EF4-FFF2-40B4-BE49-F238E27FC236}">
                <a16:creationId xmlns:a16="http://schemas.microsoft.com/office/drawing/2014/main" id="{CFD1B8F2-6E90-4664-A977-33902035EB15}"/>
              </a:ext>
            </a:extLst>
          </p:cNvPr>
          <p:cNvPicPr>
            <a:picLocks noChangeAspect="1"/>
          </p:cNvPicPr>
          <p:nvPr/>
        </p:nvPicPr>
        <p:blipFill>
          <a:blip r:embed="rId2"/>
          <a:stretch>
            <a:fillRect/>
          </a:stretch>
        </p:blipFill>
        <p:spPr>
          <a:xfrm>
            <a:off x="1127993" y="1798333"/>
            <a:ext cx="9331656" cy="1335392"/>
          </a:xfrm>
          <a:prstGeom prst="rect">
            <a:avLst/>
          </a:prstGeom>
        </p:spPr>
      </p:pic>
      <p:pic>
        <p:nvPicPr>
          <p:cNvPr id="8" name="Picture 2">
            <a:extLst>
              <a:ext uri="{FF2B5EF4-FFF2-40B4-BE49-F238E27FC236}">
                <a16:creationId xmlns:a16="http://schemas.microsoft.com/office/drawing/2014/main" id="{8341D6B1-E8C6-499D-9E1D-D6FF30B2A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11" y="3668436"/>
            <a:ext cx="8606207" cy="1980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4183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646331"/>
          </a:xfrm>
          <a:prstGeom prst="rect">
            <a:avLst/>
          </a:prstGeom>
          <a:noFill/>
        </p:spPr>
        <p:txBody>
          <a:bodyPr wrap="square" rtlCol="0">
            <a:spAutoFit/>
          </a:bodyPr>
          <a:lstStyle/>
          <a:p>
            <a:pPr algn="ctr"/>
            <a:r>
              <a:rPr lang="en-US" sz="3600" dirty="0">
                <a:latin typeface="Agency FB" panose="020B0503020202020204" pitchFamily="34" charset="0"/>
              </a:rPr>
              <a:t>Latent Dirichlet Model</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7" name="Content Placeholder 4">
            <a:extLst>
              <a:ext uri="{FF2B5EF4-FFF2-40B4-BE49-F238E27FC236}">
                <a16:creationId xmlns:a16="http://schemas.microsoft.com/office/drawing/2014/main" id="{F6D20450-C09F-4AA0-B70C-921A4A7D0D0B}"/>
              </a:ext>
            </a:extLst>
          </p:cNvPr>
          <p:cNvPicPr>
            <a:picLocks noGrp="1" noChangeAspect="1"/>
          </p:cNvPicPr>
          <p:nvPr>
            <p:ph idx="1"/>
          </p:nvPr>
        </p:nvPicPr>
        <p:blipFill>
          <a:blip r:embed="rId2"/>
          <a:stretch>
            <a:fillRect/>
          </a:stretch>
        </p:blipFill>
        <p:spPr>
          <a:xfrm>
            <a:off x="1495758" y="1590533"/>
            <a:ext cx="8229600" cy="4221447"/>
          </a:xfrm>
          <a:prstGeom prst="rect">
            <a:avLst/>
          </a:prstGeom>
        </p:spPr>
      </p:pic>
    </p:spTree>
    <p:extLst>
      <p:ext uri="{BB962C8B-B14F-4D97-AF65-F5344CB8AC3E}">
        <p14:creationId xmlns:p14="http://schemas.microsoft.com/office/powerpoint/2010/main" val="390390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646331"/>
          </a:xfrm>
          <a:prstGeom prst="rect">
            <a:avLst/>
          </a:prstGeom>
          <a:noFill/>
        </p:spPr>
        <p:txBody>
          <a:bodyPr wrap="square" rtlCol="0">
            <a:spAutoFit/>
          </a:bodyPr>
          <a:lstStyle/>
          <a:p>
            <a:pPr algn="ctr"/>
            <a:r>
              <a:rPr lang="en-US" sz="3600" dirty="0">
                <a:latin typeface="Agency FB" panose="020B0503020202020204" pitchFamily="34" charset="0"/>
              </a:rPr>
              <a:t>Identifying the Topics </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8" name="Picture 7">
            <a:extLst>
              <a:ext uri="{FF2B5EF4-FFF2-40B4-BE49-F238E27FC236}">
                <a16:creationId xmlns:a16="http://schemas.microsoft.com/office/drawing/2014/main" id="{73E85837-376C-4C32-9C46-A0A9016F02B8}"/>
              </a:ext>
            </a:extLst>
          </p:cNvPr>
          <p:cNvPicPr>
            <a:picLocks noChangeAspect="1"/>
          </p:cNvPicPr>
          <p:nvPr/>
        </p:nvPicPr>
        <p:blipFill>
          <a:blip r:embed="rId2"/>
          <a:stretch>
            <a:fillRect/>
          </a:stretch>
        </p:blipFill>
        <p:spPr>
          <a:xfrm>
            <a:off x="1100137" y="1619250"/>
            <a:ext cx="8552053" cy="4457860"/>
          </a:xfrm>
          <a:prstGeom prst="rect">
            <a:avLst/>
          </a:prstGeom>
        </p:spPr>
      </p:pic>
    </p:spTree>
    <p:extLst>
      <p:ext uri="{BB962C8B-B14F-4D97-AF65-F5344CB8AC3E}">
        <p14:creationId xmlns:p14="http://schemas.microsoft.com/office/powerpoint/2010/main" val="247926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2" y="200709"/>
            <a:ext cx="8965131" cy="646331"/>
          </a:xfrm>
          <a:prstGeom prst="rect">
            <a:avLst/>
          </a:prstGeom>
          <a:noFill/>
        </p:spPr>
        <p:txBody>
          <a:bodyPr wrap="square" rtlCol="0">
            <a:spAutoFit/>
          </a:bodyPr>
          <a:lstStyle/>
          <a:p>
            <a:pPr algn="ctr"/>
            <a:r>
              <a:rPr lang="en-US" sz="3600" dirty="0">
                <a:latin typeface="Agency FB" panose="020B0503020202020204" pitchFamily="34" charset="0"/>
              </a:rPr>
              <a:t>Identifying the topics</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3" name="Picture 12">
            <a:extLst>
              <a:ext uri="{FF2B5EF4-FFF2-40B4-BE49-F238E27FC236}">
                <a16:creationId xmlns:a16="http://schemas.microsoft.com/office/drawing/2014/main" id="{CC465E36-8810-4FB5-85A4-54C7489B94E8}"/>
              </a:ext>
            </a:extLst>
          </p:cNvPr>
          <p:cNvPicPr>
            <a:picLocks noChangeAspect="1"/>
          </p:cNvPicPr>
          <p:nvPr/>
        </p:nvPicPr>
        <p:blipFill>
          <a:blip r:embed="rId2"/>
          <a:stretch>
            <a:fillRect/>
          </a:stretch>
        </p:blipFill>
        <p:spPr>
          <a:xfrm>
            <a:off x="838840" y="1268498"/>
            <a:ext cx="3237157" cy="4658936"/>
          </a:xfrm>
          <a:prstGeom prst="rect">
            <a:avLst/>
          </a:prstGeom>
        </p:spPr>
      </p:pic>
      <p:grpSp>
        <p:nvGrpSpPr>
          <p:cNvPr id="4" name="Group 3">
            <a:extLst>
              <a:ext uri="{FF2B5EF4-FFF2-40B4-BE49-F238E27FC236}">
                <a16:creationId xmlns:a16="http://schemas.microsoft.com/office/drawing/2014/main" id="{7B8F2C03-A3C4-463A-8FFB-B6EC988F7B16}"/>
              </a:ext>
            </a:extLst>
          </p:cNvPr>
          <p:cNvGrpSpPr/>
          <p:nvPr/>
        </p:nvGrpSpPr>
        <p:grpSpPr>
          <a:xfrm>
            <a:off x="5503165" y="935037"/>
            <a:ext cx="4463918" cy="5809828"/>
            <a:chOff x="5503165" y="1015568"/>
            <a:chExt cx="4463918" cy="5809828"/>
          </a:xfrm>
        </p:grpSpPr>
        <p:pic>
          <p:nvPicPr>
            <p:cNvPr id="14" name="Picture 13">
              <a:extLst>
                <a:ext uri="{FF2B5EF4-FFF2-40B4-BE49-F238E27FC236}">
                  <a16:creationId xmlns:a16="http://schemas.microsoft.com/office/drawing/2014/main" id="{61C272FF-D101-4067-9344-67B0C74D7AA9}"/>
                </a:ext>
              </a:extLst>
            </p:cNvPr>
            <p:cNvPicPr>
              <a:picLocks noChangeAspect="1"/>
            </p:cNvPicPr>
            <p:nvPr/>
          </p:nvPicPr>
          <p:blipFill>
            <a:blip r:embed="rId3"/>
            <a:stretch>
              <a:fillRect/>
            </a:stretch>
          </p:blipFill>
          <p:spPr>
            <a:xfrm>
              <a:off x="5503165" y="1015568"/>
              <a:ext cx="4298091" cy="2018007"/>
            </a:xfrm>
            <a:prstGeom prst="rect">
              <a:avLst/>
            </a:prstGeom>
          </p:spPr>
        </p:pic>
        <p:pic>
          <p:nvPicPr>
            <p:cNvPr id="15" name="Picture 14">
              <a:extLst>
                <a:ext uri="{FF2B5EF4-FFF2-40B4-BE49-F238E27FC236}">
                  <a16:creationId xmlns:a16="http://schemas.microsoft.com/office/drawing/2014/main" id="{3A7C3F2B-A644-4A41-9AB9-041728283292}"/>
                </a:ext>
              </a:extLst>
            </p:cNvPr>
            <p:cNvPicPr>
              <a:picLocks noChangeAspect="1"/>
            </p:cNvPicPr>
            <p:nvPr/>
          </p:nvPicPr>
          <p:blipFill>
            <a:blip r:embed="rId4"/>
            <a:stretch>
              <a:fillRect/>
            </a:stretch>
          </p:blipFill>
          <p:spPr>
            <a:xfrm>
              <a:off x="5610558" y="3121572"/>
              <a:ext cx="4356525" cy="1879949"/>
            </a:xfrm>
            <a:prstGeom prst="rect">
              <a:avLst/>
            </a:prstGeom>
          </p:spPr>
        </p:pic>
        <p:pic>
          <p:nvPicPr>
            <p:cNvPr id="16" name="Picture 15">
              <a:extLst>
                <a:ext uri="{FF2B5EF4-FFF2-40B4-BE49-F238E27FC236}">
                  <a16:creationId xmlns:a16="http://schemas.microsoft.com/office/drawing/2014/main" id="{FC7E3C9B-8BDF-48F2-A043-F194442752CA}"/>
                </a:ext>
              </a:extLst>
            </p:cNvPr>
            <p:cNvPicPr>
              <a:picLocks noChangeAspect="1"/>
            </p:cNvPicPr>
            <p:nvPr/>
          </p:nvPicPr>
          <p:blipFill>
            <a:blip r:embed="rId5"/>
            <a:stretch>
              <a:fillRect/>
            </a:stretch>
          </p:blipFill>
          <p:spPr>
            <a:xfrm>
              <a:off x="5528181" y="5150604"/>
              <a:ext cx="3883591" cy="1674792"/>
            </a:xfrm>
            <a:prstGeom prst="rect">
              <a:avLst/>
            </a:prstGeom>
          </p:spPr>
        </p:pic>
      </p:grpSp>
      <p:sp>
        <p:nvSpPr>
          <p:cNvPr id="5" name="TextBox 4">
            <a:extLst>
              <a:ext uri="{FF2B5EF4-FFF2-40B4-BE49-F238E27FC236}">
                <a16:creationId xmlns:a16="http://schemas.microsoft.com/office/drawing/2014/main" id="{970F8D65-A804-4CA0-BC84-06B851B53EB6}"/>
              </a:ext>
            </a:extLst>
          </p:cNvPr>
          <p:cNvSpPr txBox="1"/>
          <p:nvPr/>
        </p:nvSpPr>
        <p:spPr>
          <a:xfrm>
            <a:off x="4575891" y="1649325"/>
            <a:ext cx="1022856" cy="369332"/>
          </a:xfrm>
          <a:prstGeom prst="rect">
            <a:avLst/>
          </a:prstGeom>
          <a:noFill/>
        </p:spPr>
        <p:txBody>
          <a:bodyPr wrap="square" rtlCol="0">
            <a:spAutoFit/>
          </a:bodyPr>
          <a:lstStyle/>
          <a:p>
            <a:r>
              <a:rPr lang="en-IN" dirty="0"/>
              <a:t>Topic 2</a:t>
            </a:r>
          </a:p>
        </p:txBody>
      </p:sp>
      <p:sp>
        <p:nvSpPr>
          <p:cNvPr id="18" name="TextBox 17">
            <a:extLst>
              <a:ext uri="{FF2B5EF4-FFF2-40B4-BE49-F238E27FC236}">
                <a16:creationId xmlns:a16="http://schemas.microsoft.com/office/drawing/2014/main" id="{D52E0498-1014-4E22-B832-0911094CB0BB}"/>
              </a:ext>
            </a:extLst>
          </p:cNvPr>
          <p:cNvSpPr txBox="1"/>
          <p:nvPr/>
        </p:nvSpPr>
        <p:spPr>
          <a:xfrm>
            <a:off x="4587701" y="3755329"/>
            <a:ext cx="1022856" cy="369332"/>
          </a:xfrm>
          <a:prstGeom prst="rect">
            <a:avLst/>
          </a:prstGeom>
          <a:noFill/>
        </p:spPr>
        <p:txBody>
          <a:bodyPr wrap="square" rtlCol="0">
            <a:spAutoFit/>
          </a:bodyPr>
          <a:lstStyle/>
          <a:p>
            <a:r>
              <a:rPr lang="en-IN" dirty="0"/>
              <a:t>Topic 1</a:t>
            </a:r>
          </a:p>
        </p:txBody>
      </p:sp>
      <p:sp>
        <p:nvSpPr>
          <p:cNvPr id="19" name="TextBox 18">
            <a:extLst>
              <a:ext uri="{FF2B5EF4-FFF2-40B4-BE49-F238E27FC236}">
                <a16:creationId xmlns:a16="http://schemas.microsoft.com/office/drawing/2014/main" id="{166FADFE-429F-4A54-BF21-E18F346C1886}"/>
              </a:ext>
            </a:extLst>
          </p:cNvPr>
          <p:cNvSpPr txBox="1"/>
          <p:nvPr/>
        </p:nvSpPr>
        <p:spPr>
          <a:xfrm>
            <a:off x="4587701" y="5538137"/>
            <a:ext cx="1022856" cy="369332"/>
          </a:xfrm>
          <a:prstGeom prst="rect">
            <a:avLst/>
          </a:prstGeom>
          <a:noFill/>
        </p:spPr>
        <p:txBody>
          <a:bodyPr wrap="square" rtlCol="0">
            <a:spAutoFit/>
          </a:bodyPr>
          <a:lstStyle/>
          <a:p>
            <a:r>
              <a:rPr lang="en-IN" dirty="0"/>
              <a:t>Topic 3</a:t>
            </a:r>
          </a:p>
        </p:txBody>
      </p:sp>
    </p:spTree>
    <p:extLst>
      <p:ext uri="{BB962C8B-B14F-4D97-AF65-F5344CB8AC3E}">
        <p14:creationId xmlns:p14="http://schemas.microsoft.com/office/powerpoint/2010/main" val="374055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646331"/>
          </a:xfrm>
          <a:prstGeom prst="rect">
            <a:avLst/>
          </a:prstGeom>
          <a:noFill/>
        </p:spPr>
        <p:txBody>
          <a:bodyPr wrap="square" rtlCol="0">
            <a:spAutoFit/>
          </a:bodyPr>
          <a:lstStyle/>
          <a:p>
            <a:pPr algn="ctr"/>
            <a:r>
              <a:rPr lang="en-US" sz="3600" dirty="0">
                <a:latin typeface="Agency FB" panose="020B0503020202020204" pitchFamily="34" charset="0"/>
              </a:rPr>
              <a:t>Evaluation</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Rectangle 3">
            <a:extLst>
              <a:ext uri="{FF2B5EF4-FFF2-40B4-BE49-F238E27FC236}">
                <a16:creationId xmlns:a16="http://schemas.microsoft.com/office/drawing/2014/main" id="{BAE29E1F-0085-4936-B974-D04B56170AD2}"/>
              </a:ext>
            </a:extLst>
          </p:cNvPr>
          <p:cNvSpPr/>
          <p:nvPr/>
        </p:nvSpPr>
        <p:spPr>
          <a:xfrm>
            <a:off x="2353682" y="1277937"/>
            <a:ext cx="7277100" cy="4154984"/>
          </a:xfrm>
          <a:prstGeom prst="rect">
            <a:avLst/>
          </a:prstGeom>
        </p:spPr>
        <p:txBody>
          <a:bodyPr wrap="square">
            <a:spAutoFit/>
          </a:bodyPr>
          <a:lstStyle/>
          <a:p>
            <a:pPr>
              <a:lnSpc>
                <a:spcPct val="200000"/>
              </a:lnSpc>
            </a:pPr>
            <a:r>
              <a:rPr lang="en-US" sz="2000" dirty="0"/>
              <a:t>Evaluation of Restaurant Improvements</a:t>
            </a:r>
          </a:p>
          <a:p>
            <a:pPr marL="285750" indent="-285750">
              <a:lnSpc>
                <a:spcPct val="200000"/>
              </a:lnSpc>
              <a:buFont typeface="Arial" panose="020B0604020202020204" pitchFamily="34" charset="0"/>
              <a:buChar char="•"/>
            </a:pPr>
            <a:r>
              <a:rPr lang="en-US" sz="1600" b="1" dirty="0"/>
              <a:t>Grid Search and LDA </a:t>
            </a:r>
            <a:r>
              <a:rPr lang="en-US" sz="1600" dirty="0"/>
              <a:t>– All the review text were classified into one of the three topics based on the highest probability score</a:t>
            </a:r>
          </a:p>
          <a:p>
            <a:pPr marL="285750" indent="-285750">
              <a:lnSpc>
                <a:spcPct val="200000"/>
              </a:lnSpc>
              <a:buFont typeface="Arial" panose="020B0604020202020204" pitchFamily="34" charset="0"/>
              <a:buChar char="•"/>
            </a:pPr>
            <a:r>
              <a:rPr lang="en-US" sz="1600" b="1" dirty="0"/>
              <a:t>Manual Evaluation </a:t>
            </a:r>
            <a:r>
              <a:rPr lang="en-US" sz="1600" dirty="0"/>
              <a:t>- We randomly took some 110 review text and manually labeled them to be in one of the three topics (Food, Service or others). </a:t>
            </a:r>
          </a:p>
          <a:p>
            <a:pPr>
              <a:lnSpc>
                <a:spcPct val="200000"/>
              </a:lnSpc>
            </a:pPr>
            <a:r>
              <a:rPr lang="en-US" sz="2200" b="1" dirty="0"/>
              <a:t>The Confusion matrix returned an accuracy score of 67.49%.</a:t>
            </a:r>
            <a:endParaRPr lang="en-US" sz="2200" dirty="0"/>
          </a:p>
          <a:p>
            <a:pPr lvl="2"/>
            <a:endParaRPr lang="en-US" dirty="0"/>
          </a:p>
          <a:p>
            <a:pPr lvl="2"/>
            <a:endParaRPr lang="en-US" dirty="0"/>
          </a:p>
          <a:p>
            <a:pPr lvl="2"/>
            <a:endParaRPr lang="en-US" sz="1600" dirty="0"/>
          </a:p>
        </p:txBody>
      </p:sp>
    </p:spTree>
    <p:extLst>
      <p:ext uri="{BB962C8B-B14F-4D97-AF65-F5344CB8AC3E}">
        <p14:creationId xmlns:p14="http://schemas.microsoft.com/office/powerpoint/2010/main" val="2523074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27993" y="288706"/>
            <a:ext cx="8965131" cy="646331"/>
          </a:xfrm>
          <a:prstGeom prst="rect">
            <a:avLst/>
          </a:prstGeom>
          <a:noFill/>
        </p:spPr>
        <p:txBody>
          <a:bodyPr wrap="square" rtlCol="0">
            <a:spAutoFit/>
          </a:bodyPr>
          <a:lstStyle/>
          <a:p>
            <a:pPr algn="ctr"/>
            <a:r>
              <a:rPr lang="en-US" sz="3600" dirty="0">
                <a:latin typeface="Agency FB" panose="020B0503020202020204" pitchFamily="34" charset="0"/>
              </a:rPr>
              <a:t>Django ,HTML  and Python</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8" name="Picture 7" descr="Image result for django mvc architecture">
            <a:extLst>
              <a:ext uri="{FF2B5EF4-FFF2-40B4-BE49-F238E27FC236}">
                <a16:creationId xmlns:a16="http://schemas.microsoft.com/office/drawing/2014/main" id="{3751B8F1-17BC-497E-804E-2CB771C66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7907" y="1733132"/>
            <a:ext cx="2945301" cy="402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1438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1184808" y="212405"/>
            <a:ext cx="8965131" cy="646331"/>
          </a:xfrm>
          <a:prstGeom prst="rect">
            <a:avLst/>
          </a:prstGeom>
          <a:noFill/>
        </p:spPr>
        <p:txBody>
          <a:bodyPr wrap="square" rtlCol="0">
            <a:spAutoFit/>
          </a:bodyPr>
          <a:lstStyle/>
          <a:p>
            <a:pPr algn="ctr"/>
            <a:r>
              <a:rPr lang="en-US" sz="3600" dirty="0">
                <a:latin typeface="Agency FB" panose="020B0503020202020204" pitchFamily="34" charset="0"/>
              </a:rPr>
              <a:t>Possible Enhancements</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Rectangle 3">
            <a:extLst>
              <a:ext uri="{FF2B5EF4-FFF2-40B4-BE49-F238E27FC236}">
                <a16:creationId xmlns:a16="http://schemas.microsoft.com/office/drawing/2014/main" id="{BAE29E1F-0085-4936-B974-D04B56170AD2}"/>
              </a:ext>
            </a:extLst>
          </p:cNvPr>
          <p:cNvSpPr/>
          <p:nvPr/>
        </p:nvSpPr>
        <p:spPr>
          <a:xfrm>
            <a:off x="1895507" y="1228397"/>
            <a:ext cx="7905749" cy="4401205"/>
          </a:xfrm>
          <a:prstGeom prst="rect">
            <a:avLst/>
          </a:prstGeom>
        </p:spPr>
        <p:txBody>
          <a:bodyPr wrap="square">
            <a:spAutoFit/>
          </a:bodyPr>
          <a:lstStyle/>
          <a:p>
            <a:pPr marL="342900" indent="-342900">
              <a:buAutoNum type="arabicPeriod"/>
            </a:pPr>
            <a:r>
              <a:rPr lang="en-US" sz="2000" dirty="0">
                <a:ea typeface="굴림" panose="020B0600000101010101" pitchFamily="34" charset="-127"/>
              </a:rPr>
              <a:t>Use user’s location and recommend the nearest restaurant based on the preferences and show the directions with the help of Google Maps.</a:t>
            </a:r>
          </a:p>
          <a:p>
            <a:pPr marL="342900" indent="-342900">
              <a:buAutoNum type="arabicPeriod"/>
            </a:pPr>
            <a:endParaRPr lang="en-US" sz="2000" dirty="0">
              <a:ea typeface="굴림" panose="020B0600000101010101" pitchFamily="34" charset="-127"/>
            </a:endParaRPr>
          </a:p>
          <a:p>
            <a:pPr marL="342900" indent="-342900">
              <a:buAutoNum type="arabicPeriod"/>
            </a:pPr>
            <a:r>
              <a:rPr lang="en-US" sz="2000" dirty="0"/>
              <a:t>Creating user similarity based recommendation for users who were filtered out based on low review count using user’s profile.</a:t>
            </a:r>
          </a:p>
          <a:p>
            <a:pPr marL="342900" indent="-342900">
              <a:buAutoNum type="arabicPeriod"/>
            </a:pPr>
            <a:endParaRPr lang="en-US" sz="2000" dirty="0"/>
          </a:p>
          <a:p>
            <a:pPr marL="342900" indent="-342900">
              <a:buAutoNum type="arabicPeriod"/>
            </a:pPr>
            <a:r>
              <a:rPr lang="en-US" sz="2000" dirty="0"/>
              <a:t>Extend Content based search engine to content based recommendation based on nearest neighbor of the item selected. </a:t>
            </a:r>
          </a:p>
          <a:p>
            <a:pPr marL="342900" indent="-342900">
              <a:buAutoNum type="arabicPeriod"/>
            </a:pPr>
            <a:endParaRPr lang="en-US" sz="2000" dirty="0"/>
          </a:p>
          <a:p>
            <a:pPr marL="342900" indent="-342900">
              <a:buAutoNum type="arabicPeriod"/>
            </a:pPr>
            <a:r>
              <a:rPr lang="en-US" sz="2000" dirty="0"/>
              <a:t>In memory processing of recommendation engine using Spark on a larger data.</a:t>
            </a:r>
          </a:p>
          <a:p>
            <a:pPr marL="342900" indent="-342900">
              <a:buAutoNum type="arabicPeriod"/>
            </a:pPr>
            <a:endParaRPr lang="en-US" sz="2000" dirty="0"/>
          </a:p>
          <a:p>
            <a:pPr marL="342900" indent="-342900">
              <a:buFontTx/>
              <a:buAutoNum type="arabicPeriod"/>
            </a:pPr>
            <a:r>
              <a:rPr lang="en-US" sz="2000" dirty="0"/>
              <a:t>Add more Filter criteria to search Engine based on clean data being available.</a:t>
            </a:r>
          </a:p>
        </p:txBody>
      </p:sp>
    </p:spTree>
    <p:extLst>
      <p:ext uri="{BB962C8B-B14F-4D97-AF65-F5344CB8AC3E}">
        <p14:creationId xmlns:p14="http://schemas.microsoft.com/office/powerpoint/2010/main" val="3372777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67C9-60F6-472E-94E2-7FC0BA9AF499}"/>
              </a:ext>
            </a:extLst>
          </p:cNvPr>
          <p:cNvSpPr>
            <a:spLocks noGrp="1"/>
          </p:cNvSpPr>
          <p:nvPr>
            <p:ph idx="1"/>
          </p:nvPr>
        </p:nvSpPr>
        <p:spPr>
          <a:xfrm>
            <a:off x="1436290" y="2674169"/>
            <a:ext cx="7032159" cy="1509661"/>
          </a:xfrm>
        </p:spPr>
        <p:txBody>
          <a:bodyPr>
            <a:normAutofit/>
          </a:bodyPr>
          <a:lstStyle/>
          <a:p>
            <a:pPr marL="0" indent="0" algn="ctr">
              <a:buNone/>
            </a:pPr>
            <a:r>
              <a:rPr lang="en-US" sz="8000" dirty="0">
                <a:solidFill>
                  <a:schemeClr val="accent1">
                    <a:lumMod val="50000"/>
                  </a:schemeClr>
                </a:solidFill>
                <a:latin typeface="Bahnschrift Light" panose="020B0502040204020203" pitchFamily="34" charset="0"/>
              </a:rPr>
              <a:t>THANK YOU.</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258151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67C9-60F6-472E-94E2-7FC0BA9AF499}"/>
              </a:ext>
            </a:extLst>
          </p:cNvPr>
          <p:cNvSpPr>
            <a:spLocks noGrp="1"/>
          </p:cNvSpPr>
          <p:nvPr>
            <p:ph idx="1"/>
          </p:nvPr>
        </p:nvSpPr>
        <p:spPr>
          <a:xfrm>
            <a:off x="2975398" y="1569100"/>
            <a:ext cx="5493231" cy="4919441"/>
          </a:xfrm>
        </p:spPr>
        <p:txBody>
          <a:bodyPr>
            <a:normAutofit/>
          </a:bodyPr>
          <a:lstStyle/>
          <a:p>
            <a:r>
              <a:rPr lang="en-US" sz="1800" dirty="0">
                <a:solidFill>
                  <a:schemeClr val="accent1">
                    <a:lumMod val="50000"/>
                  </a:schemeClr>
                </a:solidFill>
                <a:latin typeface="Bahnschrift Light" panose="020B0502040204020203" pitchFamily="34" charset="0"/>
              </a:rPr>
              <a:t>Today , Users are spoilt for choices because of lot of options  and traditional recommendation system will provide a laundry list of restaurants without understanding what is the user preference on a given day</a:t>
            </a:r>
          </a:p>
          <a:p>
            <a:endParaRPr lang="en-US" sz="1800"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A recent study from Ohio University says 60% of the restaurants close within three years and 80% closes within five years of the opening. There is also a need to come up with strategies that help business sustain in the market by improving  their performance by  working on the negative points provided by the customers</a:t>
            </a:r>
            <a:endParaRPr lang="en-IN" sz="1800" dirty="0">
              <a:solidFill>
                <a:schemeClr val="accent1">
                  <a:lumMod val="50000"/>
                </a:schemeClr>
              </a:solidFill>
              <a:latin typeface="Bahnschrift Light" panose="020B0502040204020203" pitchFamily="34" charset="0"/>
            </a:endParaRPr>
          </a:p>
        </p:txBody>
      </p:sp>
      <p:sp>
        <p:nvSpPr>
          <p:cNvPr id="6" name="TextBox 5">
            <a:extLst>
              <a:ext uri="{FF2B5EF4-FFF2-40B4-BE49-F238E27FC236}">
                <a16:creationId xmlns:a16="http://schemas.microsoft.com/office/drawing/2014/main" id="{CFFCB4CC-D85E-4AF0-B873-CCB0C7F06517}"/>
              </a:ext>
            </a:extLst>
          </p:cNvPr>
          <p:cNvSpPr txBox="1"/>
          <p:nvPr/>
        </p:nvSpPr>
        <p:spPr>
          <a:xfrm>
            <a:off x="3812192" y="459694"/>
            <a:ext cx="3819645" cy="769441"/>
          </a:xfrm>
          <a:prstGeom prst="rect">
            <a:avLst/>
          </a:prstGeom>
          <a:noFill/>
        </p:spPr>
        <p:txBody>
          <a:bodyPr wrap="square" rtlCol="0">
            <a:spAutoFit/>
          </a:bodyPr>
          <a:lstStyle/>
          <a:p>
            <a:pPr algn="ctr"/>
            <a:r>
              <a:rPr lang="en-IN" sz="4400" dirty="0">
                <a:latin typeface="Agency FB" panose="020B0503020202020204" pitchFamily="34" charset="0"/>
              </a:rPr>
              <a:t>BUSINESS CASE</a:t>
            </a:r>
          </a:p>
        </p:txBody>
      </p:sp>
      <p:pic>
        <p:nvPicPr>
          <p:cNvPr id="21" name="Picture 20">
            <a:extLst>
              <a:ext uri="{FF2B5EF4-FFF2-40B4-BE49-F238E27FC236}">
                <a16:creationId xmlns:a16="http://schemas.microsoft.com/office/drawing/2014/main" id="{BA193AC2-C63B-471D-AEBB-4924AC5C5B32}"/>
              </a:ext>
            </a:extLst>
          </p:cNvPr>
          <p:cNvPicPr>
            <a:picLocks noChangeAspect="1"/>
          </p:cNvPicPr>
          <p:nvPr/>
        </p:nvPicPr>
        <p:blipFill>
          <a:blip r:embed="rId2"/>
          <a:stretch>
            <a:fillRect/>
          </a:stretch>
        </p:blipFill>
        <p:spPr>
          <a:xfrm>
            <a:off x="8950765" y="5926293"/>
            <a:ext cx="3017782" cy="2280102"/>
          </a:xfrm>
          <a:prstGeom prst="rect">
            <a:avLst/>
          </a:prstGeom>
        </p:spPr>
      </p:pic>
    </p:spTree>
    <p:extLst>
      <p:ext uri="{BB962C8B-B14F-4D97-AF65-F5344CB8AC3E}">
        <p14:creationId xmlns:p14="http://schemas.microsoft.com/office/powerpoint/2010/main" val="3137563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67C9-60F6-472E-94E2-7FC0BA9AF499}"/>
              </a:ext>
            </a:extLst>
          </p:cNvPr>
          <p:cNvSpPr>
            <a:spLocks noGrp="1"/>
          </p:cNvSpPr>
          <p:nvPr>
            <p:ph idx="1"/>
          </p:nvPr>
        </p:nvSpPr>
        <p:spPr>
          <a:xfrm>
            <a:off x="1388216" y="1277926"/>
            <a:ext cx="5493231" cy="5237746"/>
          </a:xfrm>
        </p:spPr>
        <p:txBody>
          <a:bodyPr>
            <a:normAutofit/>
          </a:bodyPr>
          <a:lstStyle/>
          <a:p>
            <a:r>
              <a:rPr lang="en-US" sz="1800" dirty="0">
                <a:solidFill>
                  <a:schemeClr val="accent1">
                    <a:lumMod val="50000"/>
                  </a:schemeClr>
                </a:solidFill>
                <a:latin typeface="Bahnschrift Light" panose="020B0502040204020203" pitchFamily="34" charset="0"/>
              </a:rPr>
              <a:t>he dataset provided for the Capstone Project is part of the Yelp Dataset Challenge and the specific dataset used in this capstone corresponds to Round 11 of their challenge and can be accessed from the following link for download:</a:t>
            </a:r>
          </a:p>
          <a:p>
            <a:pPr marL="0" indent="0">
              <a:buNone/>
            </a:pPr>
            <a:r>
              <a:rPr lang="en-US" sz="1800" b="1" dirty="0">
                <a:solidFill>
                  <a:schemeClr val="accent1">
                    <a:lumMod val="50000"/>
                  </a:schemeClr>
                </a:solidFill>
                <a:latin typeface="Bahnschrift Light" panose="020B0502040204020203" pitchFamily="34" charset="0"/>
              </a:rPr>
              <a:t>http://www.yelp.com/dataset_challenge.</a:t>
            </a:r>
          </a:p>
          <a:p>
            <a:endParaRPr lang="en-US" sz="1800"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The Yelp Dataset is a subset of business, reviews and users data</a:t>
            </a:r>
          </a:p>
          <a:p>
            <a:r>
              <a:rPr lang="en-US" sz="1800" dirty="0">
                <a:solidFill>
                  <a:schemeClr val="accent1">
                    <a:lumMod val="50000"/>
                  </a:schemeClr>
                </a:solidFill>
                <a:latin typeface="Bahnschrift Light" panose="020B0502040204020203" pitchFamily="34" charset="0"/>
              </a:rPr>
              <a:t>Each file consists of a single object type, one JSON-object per line</a:t>
            </a:r>
          </a:p>
          <a:p>
            <a:r>
              <a:rPr lang="en-US" sz="1800" dirty="0">
                <a:solidFill>
                  <a:schemeClr val="accent1">
                    <a:lumMod val="50000"/>
                  </a:schemeClr>
                </a:solidFill>
                <a:latin typeface="Bahnschrift Light" panose="020B0502040204020203" pitchFamily="34" charset="0"/>
              </a:rPr>
              <a:t>Yelp aggregates review data  from its users and rank restaurants based on them</a:t>
            </a: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22885F17-FB9F-442F-8DBB-BED2A7DE5BDA}"/>
              </a:ext>
            </a:extLst>
          </p:cNvPr>
          <p:cNvSpPr txBox="1"/>
          <p:nvPr/>
        </p:nvSpPr>
        <p:spPr>
          <a:xfrm>
            <a:off x="4896276" y="147605"/>
            <a:ext cx="3437681" cy="769441"/>
          </a:xfrm>
          <a:prstGeom prst="rect">
            <a:avLst/>
          </a:prstGeom>
          <a:noFill/>
        </p:spPr>
        <p:txBody>
          <a:bodyPr wrap="square" rtlCol="0">
            <a:spAutoFit/>
          </a:bodyPr>
          <a:lstStyle/>
          <a:p>
            <a:r>
              <a:rPr lang="en-US" sz="4400" dirty="0">
                <a:latin typeface="Agency FB" panose="020B0503020202020204" pitchFamily="34" charset="0"/>
              </a:rPr>
              <a:t>DATASET</a:t>
            </a:r>
          </a:p>
        </p:txBody>
      </p:sp>
      <p:grpSp>
        <p:nvGrpSpPr>
          <p:cNvPr id="13" name="Group 13">
            <a:extLst>
              <a:ext uri="{FF2B5EF4-FFF2-40B4-BE49-F238E27FC236}">
                <a16:creationId xmlns:a16="http://schemas.microsoft.com/office/drawing/2014/main" id="{AAC38D70-7B95-4155-A3BD-BBC84404402D}"/>
              </a:ext>
            </a:extLst>
          </p:cNvPr>
          <p:cNvGrpSpPr/>
          <p:nvPr/>
        </p:nvGrpSpPr>
        <p:grpSpPr>
          <a:xfrm>
            <a:off x="7991449" y="768331"/>
            <a:ext cx="2910260" cy="5452973"/>
            <a:chOff x="3450828" y="2162321"/>
            <a:chExt cx="2910260" cy="5452973"/>
          </a:xfrm>
        </p:grpSpPr>
        <p:pic>
          <p:nvPicPr>
            <p:cNvPr id="14" name="Picture 13" descr="Reviews.jpg">
              <a:extLst>
                <a:ext uri="{FF2B5EF4-FFF2-40B4-BE49-F238E27FC236}">
                  <a16:creationId xmlns:a16="http://schemas.microsoft.com/office/drawing/2014/main" id="{C0A07616-B7B5-4326-BA69-BA0B81688602}"/>
                </a:ext>
              </a:extLst>
            </p:cNvPr>
            <p:cNvPicPr>
              <a:picLocks noChangeAspect="1"/>
            </p:cNvPicPr>
            <p:nvPr/>
          </p:nvPicPr>
          <p:blipFill>
            <a:blip r:embed="rId2"/>
            <a:stretch>
              <a:fillRect/>
            </a:stretch>
          </p:blipFill>
          <p:spPr>
            <a:xfrm>
              <a:off x="3617888" y="2162321"/>
              <a:ext cx="1952414" cy="1089719"/>
            </a:xfrm>
            <a:prstGeom prst="rect">
              <a:avLst/>
            </a:prstGeom>
          </p:spPr>
        </p:pic>
        <p:pic>
          <p:nvPicPr>
            <p:cNvPr id="15" name="Picture 14" descr="Restaurants.png">
              <a:extLst>
                <a:ext uri="{FF2B5EF4-FFF2-40B4-BE49-F238E27FC236}">
                  <a16:creationId xmlns:a16="http://schemas.microsoft.com/office/drawing/2014/main" id="{7E6B4EAA-1CEC-42F7-ACF9-08C24788A74E}"/>
                </a:ext>
              </a:extLst>
            </p:cNvPr>
            <p:cNvPicPr>
              <a:picLocks noChangeAspect="1"/>
            </p:cNvPicPr>
            <p:nvPr/>
          </p:nvPicPr>
          <p:blipFill>
            <a:blip r:embed="rId3"/>
            <a:stretch>
              <a:fillRect/>
            </a:stretch>
          </p:blipFill>
          <p:spPr>
            <a:xfrm>
              <a:off x="4139168" y="4014741"/>
              <a:ext cx="1137920" cy="1143000"/>
            </a:xfrm>
            <a:prstGeom prst="rect">
              <a:avLst/>
            </a:prstGeom>
          </p:spPr>
        </p:pic>
        <p:pic>
          <p:nvPicPr>
            <p:cNvPr id="16" name="Picture 15" descr="Users.png">
              <a:extLst>
                <a:ext uri="{FF2B5EF4-FFF2-40B4-BE49-F238E27FC236}">
                  <a16:creationId xmlns:a16="http://schemas.microsoft.com/office/drawing/2014/main" id="{1A07A601-04CD-4E59-B620-AEAED348072C}"/>
                </a:ext>
              </a:extLst>
            </p:cNvPr>
            <p:cNvPicPr>
              <a:picLocks noChangeAspect="1"/>
            </p:cNvPicPr>
            <p:nvPr/>
          </p:nvPicPr>
          <p:blipFill>
            <a:blip r:embed="rId4"/>
            <a:stretch>
              <a:fillRect/>
            </a:stretch>
          </p:blipFill>
          <p:spPr>
            <a:xfrm>
              <a:off x="3692696" y="5929339"/>
              <a:ext cx="2070674" cy="990600"/>
            </a:xfrm>
            <a:prstGeom prst="rect">
              <a:avLst/>
            </a:prstGeom>
          </p:spPr>
        </p:pic>
        <p:sp>
          <p:nvSpPr>
            <p:cNvPr id="17" name="TextBox 16">
              <a:extLst>
                <a:ext uri="{FF2B5EF4-FFF2-40B4-BE49-F238E27FC236}">
                  <a16:creationId xmlns:a16="http://schemas.microsoft.com/office/drawing/2014/main" id="{AE73F404-D66B-4BB0-A472-9AEA1ED9B9F8}"/>
                </a:ext>
              </a:extLst>
            </p:cNvPr>
            <p:cNvSpPr txBox="1"/>
            <p:nvPr/>
          </p:nvSpPr>
          <p:spPr>
            <a:xfrm>
              <a:off x="3450828" y="3489610"/>
              <a:ext cx="2514600" cy="400110"/>
            </a:xfrm>
            <a:prstGeom prst="rect">
              <a:avLst/>
            </a:prstGeom>
            <a:noFill/>
          </p:spPr>
          <p:txBody>
            <a:bodyPr wrap="square" rtlCol="0">
              <a:spAutoFit/>
            </a:bodyPr>
            <a:lstStyle/>
            <a:p>
              <a:r>
                <a:rPr lang="en-US" sz="2000" b="1" dirty="0">
                  <a:solidFill>
                    <a:srgbClr val="FF0000"/>
                  </a:solidFill>
                </a:rPr>
                <a:t>5,200,000+  Reviews</a:t>
              </a:r>
            </a:p>
          </p:txBody>
        </p:sp>
        <p:sp>
          <p:nvSpPr>
            <p:cNvPr id="18" name="TextBox 17">
              <a:extLst>
                <a:ext uri="{FF2B5EF4-FFF2-40B4-BE49-F238E27FC236}">
                  <a16:creationId xmlns:a16="http://schemas.microsoft.com/office/drawing/2014/main" id="{AACCF69D-A1F0-4E70-8738-459C8A9873FA}"/>
                </a:ext>
              </a:extLst>
            </p:cNvPr>
            <p:cNvSpPr txBox="1"/>
            <p:nvPr/>
          </p:nvSpPr>
          <p:spPr>
            <a:xfrm>
              <a:off x="3450828" y="5290789"/>
              <a:ext cx="2514600" cy="400110"/>
            </a:xfrm>
            <a:prstGeom prst="rect">
              <a:avLst/>
            </a:prstGeom>
            <a:noFill/>
          </p:spPr>
          <p:txBody>
            <a:bodyPr wrap="square" rtlCol="0">
              <a:spAutoFit/>
            </a:bodyPr>
            <a:lstStyle/>
            <a:p>
              <a:r>
                <a:rPr lang="en-US" sz="2000" b="1" dirty="0">
                  <a:solidFill>
                    <a:srgbClr val="FF0000"/>
                  </a:solidFill>
                </a:rPr>
                <a:t>54,000+ Restaurants</a:t>
              </a:r>
            </a:p>
          </p:txBody>
        </p:sp>
        <p:sp>
          <p:nvSpPr>
            <p:cNvPr id="19" name="TextBox 18">
              <a:extLst>
                <a:ext uri="{FF2B5EF4-FFF2-40B4-BE49-F238E27FC236}">
                  <a16:creationId xmlns:a16="http://schemas.microsoft.com/office/drawing/2014/main" id="{035FC413-12A7-417C-B97B-ADCF343A2CE6}"/>
                </a:ext>
              </a:extLst>
            </p:cNvPr>
            <p:cNvSpPr txBox="1"/>
            <p:nvPr/>
          </p:nvSpPr>
          <p:spPr>
            <a:xfrm>
              <a:off x="3617888" y="7215184"/>
              <a:ext cx="2743200" cy="400110"/>
            </a:xfrm>
            <a:prstGeom prst="rect">
              <a:avLst/>
            </a:prstGeom>
            <a:noFill/>
          </p:spPr>
          <p:txBody>
            <a:bodyPr wrap="square" rtlCol="0">
              <a:spAutoFit/>
            </a:bodyPr>
            <a:lstStyle/>
            <a:p>
              <a:r>
                <a:rPr lang="en-US" sz="2000" b="1" dirty="0">
                  <a:solidFill>
                    <a:srgbClr val="FF0000"/>
                  </a:solidFill>
                </a:rPr>
                <a:t>1,300,000+  Users</a:t>
              </a:r>
            </a:p>
          </p:txBody>
        </p:sp>
      </p:grpSp>
    </p:spTree>
    <p:extLst>
      <p:ext uri="{BB962C8B-B14F-4D97-AF65-F5344CB8AC3E}">
        <p14:creationId xmlns:p14="http://schemas.microsoft.com/office/powerpoint/2010/main" val="765279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4186177" y="389597"/>
            <a:ext cx="3819645" cy="646331"/>
          </a:xfrm>
          <a:prstGeom prst="rect">
            <a:avLst/>
          </a:prstGeom>
          <a:noFill/>
        </p:spPr>
        <p:txBody>
          <a:bodyPr wrap="square" rtlCol="0">
            <a:spAutoFit/>
          </a:bodyPr>
          <a:lstStyle/>
          <a:p>
            <a:pPr algn="ctr"/>
            <a:r>
              <a:rPr lang="en-US" sz="3600" dirty="0">
                <a:latin typeface="Agency FB" panose="020B0503020202020204" pitchFamily="34" charset="0"/>
              </a:rPr>
              <a:t>SOLUTION ARCHITECTURE</a:t>
            </a:r>
            <a:endParaRPr lang="en-IN" sz="3600" dirty="0">
              <a:latin typeface="Agency FB" panose="020B0503020202020204" pitchFamily="34" charset="0"/>
            </a:endParaRP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3" name="Picture 12" descr="Solution Architecture.jpg">
            <a:extLst>
              <a:ext uri="{FF2B5EF4-FFF2-40B4-BE49-F238E27FC236}">
                <a16:creationId xmlns:a16="http://schemas.microsoft.com/office/drawing/2014/main" id="{2E98997E-4704-40AA-8277-7B2B343C5501}"/>
              </a:ext>
            </a:extLst>
          </p:cNvPr>
          <p:cNvPicPr>
            <a:picLocks noChangeAspect="1"/>
          </p:cNvPicPr>
          <p:nvPr/>
        </p:nvPicPr>
        <p:blipFill>
          <a:blip r:embed="rId2"/>
          <a:stretch>
            <a:fillRect/>
          </a:stretch>
        </p:blipFill>
        <p:spPr>
          <a:xfrm>
            <a:off x="2182427" y="1682856"/>
            <a:ext cx="7556412" cy="4244578"/>
          </a:xfrm>
          <a:prstGeom prst="rect">
            <a:avLst/>
          </a:prstGeom>
          <a:ln>
            <a:solidFill>
              <a:schemeClr val="accent1"/>
            </a:solidFill>
          </a:ln>
        </p:spPr>
      </p:pic>
    </p:spTree>
    <p:extLst>
      <p:ext uri="{BB962C8B-B14F-4D97-AF65-F5344CB8AC3E}">
        <p14:creationId xmlns:p14="http://schemas.microsoft.com/office/powerpoint/2010/main" val="3815164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67C9-60F6-472E-94E2-7FC0BA9AF499}"/>
              </a:ext>
            </a:extLst>
          </p:cNvPr>
          <p:cNvSpPr>
            <a:spLocks noGrp="1"/>
          </p:cNvSpPr>
          <p:nvPr>
            <p:ph idx="1"/>
          </p:nvPr>
        </p:nvSpPr>
        <p:spPr>
          <a:xfrm>
            <a:off x="2343706" y="1637020"/>
            <a:ext cx="6613868" cy="3957594"/>
          </a:xfrm>
        </p:spPr>
        <p:txBody>
          <a:bodyPr>
            <a:normAutofit/>
          </a:bodyPr>
          <a:lstStyle/>
          <a:p>
            <a:pPr marL="0" indent="0">
              <a:buNone/>
            </a:pPr>
            <a:r>
              <a:rPr lang="en-US" sz="1800" b="1" dirty="0">
                <a:solidFill>
                  <a:schemeClr val="accent1">
                    <a:lumMod val="50000"/>
                  </a:schemeClr>
                </a:solidFill>
                <a:latin typeface="Bahnschrift Light" panose="020B0502040204020203" pitchFamily="34" charset="0"/>
              </a:rPr>
              <a:t>Data Filtering and Consolidation:</a:t>
            </a:r>
          </a:p>
          <a:p>
            <a:endParaRPr lang="en-US" sz="1800"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The JSON files are filtered to only </a:t>
            </a:r>
            <a:r>
              <a:rPr lang="en-US" sz="1800" b="1" dirty="0">
                <a:solidFill>
                  <a:schemeClr val="accent1">
                    <a:lumMod val="50000"/>
                  </a:schemeClr>
                </a:solidFill>
                <a:latin typeface="Bahnschrift Light" panose="020B0502040204020203" pitchFamily="34" charset="0"/>
              </a:rPr>
              <a:t>open</a:t>
            </a:r>
            <a:r>
              <a:rPr lang="en-US" sz="1800" dirty="0">
                <a:solidFill>
                  <a:schemeClr val="accent1">
                    <a:lumMod val="50000"/>
                  </a:schemeClr>
                </a:solidFill>
                <a:latin typeface="Bahnschrift Light" panose="020B0502040204020203" pitchFamily="34" charset="0"/>
              </a:rPr>
              <a:t> restaurants in </a:t>
            </a:r>
            <a:r>
              <a:rPr lang="en-US" sz="1800" b="1" dirty="0">
                <a:solidFill>
                  <a:schemeClr val="accent1">
                    <a:lumMod val="50000"/>
                  </a:schemeClr>
                </a:solidFill>
                <a:latin typeface="Bahnschrift Light" panose="020B0502040204020203" pitchFamily="34" charset="0"/>
              </a:rPr>
              <a:t>Arizona </a:t>
            </a:r>
            <a:r>
              <a:rPr lang="en-US" sz="1800" dirty="0">
                <a:solidFill>
                  <a:schemeClr val="accent1">
                    <a:lumMod val="50000"/>
                  </a:schemeClr>
                </a:solidFill>
                <a:latin typeface="Bahnschrift Light" panose="020B0502040204020203" pitchFamily="34" charset="0"/>
              </a:rPr>
              <a:t>that were reviewed between </a:t>
            </a:r>
            <a:r>
              <a:rPr lang="en-US" sz="1800" b="1" dirty="0">
                <a:solidFill>
                  <a:schemeClr val="accent1">
                    <a:lumMod val="50000"/>
                  </a:schemeClr>
                </a:solidFill>
                <a:latin typeface="Bahnschrift Light" panose="020B0502040204020203" pitchFamily="34" charset="0"/>
              </a:rPr>
              <a:t>2013- 2017 </a:t>
            </a:r>
            <a:r>
              <a:rPr lang="en-US" sz="1800" dirty="0">
                <a:solidFill>
                  <a:schemeClr val="accent1">
                    <a:lumMod val="50000"/>
                  </a:schemeClr>
                </a:solidFill>
                <a:latin typeface="Bahnschrift Light" panose="020B0502040204020203" pitchFamily="34" charset="0"/>
              </a:rPr>
              <a:t>in MongoDB.</a:t>
            </a:r>
          </a:p>
          <a:p>
            <a:pPr marL="0" indent="0">
              <a:buNone/>
            </a:pPr>
            <a:endParaRPr lang="en-US" sz="1800" b="1"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Flattening of the attributes and categories of the restaurants into individual columns</a:t>
            </a:r>
          </a:p>
          <a:p>
            <a:pPr marL="0" indent="0">
              <a:buNone/>
            </a:pPr>
            <a:endParaRPr lang="en-US" sz="1800"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255 categories that are not relevant to restaurant cuisines like ‘</a:t>
            </a:r>
            <a:r>
              <a:rPr lang="en-US" sz="1800" dirty="0" err="1">
                <a:solidFill>
                  <a:schemeClr val="accent1">
                    <a:lumMod val="50000"/>
                  </a:schemeClr>
                </a:solidFill>
                <a:latin typeface="Bahnschrift Light" panose="020B0502040204020203" pitchFamily="34" charset="0"/>
              </a:rPr>
              <a:t>category_Active</a:t>
            </a:r>
            <a:r>
              <a:rPr lang="en-US" sz="1800" dirty="0">
                <a:solidFill>
                  <a:schemeClr val="accent1">
                    <a:lumMod val="50000"/>
                  </a:schemeClr>
                </a:solidFill>
                <a:latin typeface="Bahnschrift Light" panose="020B0502040204020203" pitchFamily="34" charset="0"/>
              </a:rPr>
              <a:t> Life’, ‘</a:t>
            </a:r>
            <a:r>
              <a:rPr lang="en-US" sz="1800" dirty="0" err="1">
                <a:solidFill>
                  <a:schemeClr val="accent1">
                    <a:lumMod val="50000"/>
                  </a:schemeClr>
                </a:solidFill>
                <a:latin typeface="Bahnschrift Light" panose="020B0502040204020203" pitchFamily="34" charset="0"/>
              </a:rPr>
              <a:t>category_Day</a:t>
            </a:r>
            <a:r>
              <a:rPr lang="en-US" sz="1800" dirty="0">
                <a:solidFill>
                  <a:schemeClr val="accent1">
                    <a:lumMod val="50000"/>
                  </a:schemeClr>
                </a:solidFill>
                <a:latin typeface="Bahnschrift Light" panose="020B0502040204020203" pitchFamily="34" charset="0"/>
              </a:rPr>
              <a:t> Spas’, ‘</a:t>
            </a:r>
            <a:r>
              <a:rPr lang="en-US" sz="1800" dirty="0" err="1">
                <a:solidFill>
                  <a:schemeClr val="accent1">
                    <a:lumMod val="50000"/>
                  </a:schemeClr>
                </a:solidFill>
                <a:latin typeface="Bahnschrift Light" panose="020B0502040204020203" pitchFamily="34" charset="0"/>
              </a:rPr>
              <a:t>category_RV</a:t>
            </a:r>
            <a:r>
              <a:rPr lang="en-US" sz="1800" dirty="0">
                <a:solidFill>
                  <a:schemeClr val="accent1">
                    <a:lumMod val="50000"/>
                  </a:schemeClr>
                </a:solidFill>
                <a:latin typeface="Bahnschrift Light" panose="020B0502040204020203" pitchFamily="34" charset="0"/>
              </a:rPr>
              <a:t> Repair ’ etc.., were removed.</a:t>
            </a:r>
          </a:p>
        </p:txBody>
      </p:sp>
      <p:sp>
        <p:nvSpPr>
          <p:cNvPr id="6" name="TextBox 5">
            <a:extLst>
              <a:ext uri="{FF2B5EF4-FFF2-40B4-BE49-F238E27FC236}">
                <a16:creationId xmlns:a16="http://schemas.microsoft.com/office/drawing/2014/main" id="{CFFCB4CC-D85E-4AF0-B873-CCB0C7F06517}"/>
              </a:ext>
            </a:extLst>
          </p:cNvPr>
          <p:cNvSpPr txBox="1"/>
          <p:nvPr/>
        </p:nvSpPr>
        <p:spPr>
          <a:xfrm>
            <a:off x="4186177" y="63057"/>
            <a:ext cx="3819645" cy="1200329"/>
          </a:xfrm>
          <a:prstGeom prst="rect">
            <a:avLst/>
          </a:prstGeom>
          <a:noFill/>
        </p:spPr>
        <p:txBody>
          <a:bodyPr wrap="square" rtlCol="0">
            <a:spAutoFit/>
          </a:bodyPr>
          <a:lstStyle/>
          <a:p>
            <a:pPr algn="ctr"/>
            <a:r>
              <a:rPr lang="en-US" sz="3600" dirty="0">
                <a:latin typeface="Agency FB" panose="020B0503020202020204" pitchFamily="34" charset="0"/>
              </a:rPr>
              <a:t>Data Pre Processing and EDA</a:t>
            </a:r>
            <a:endParaRPr lang="en-IN" sz="3600" dirty="0">
              <a:latin typeface="Agency FB" panose="020B0503020202020204" pitchFamily="34" charset="0"/>
            </a:endParaRP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901751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6967C9-60F6-472E-94E2-7FC0BA9AF499}"/>
              </a:ext>
            </a:extLst>
          </p:cNvPr>
          <p:cNvSpPr>
            <a:spLocks noGrp="1"/>
          </p:cNvSpPr>
          <p:nvPr>
            <p:ph idx="1"/>
          </p:nvPr>
        </p:nvSpPr>
        <p:spPr>
          <a:xfrm>
            <a:off x="2140047" y="1504710"/>
            <a:ext cx="7032159" cy="4875990"/>
          </a:xfrm>
        </p:spPr>
        <p:txBody>
          <a:bodyPr>
            <a:normAutofit/>
          </a:bodyPr>
          <a:lstStyle/>
          <a:p>
            <a:r>
              <a:rPr lang="en-US" sz="1800" dirty="0">
                <a:solidFill>
                  <a:schemeClr val="accent1">
                    <a:lumMod val="50000"/>
                  </a:schemeClr>
                </a:solidFill>
                <a:latin typeface="Bahnschrift Light" panose="020B0502040204020203" pitchFamily="34" charset="0"/>
              </a:rPr>
              <a:t>In this paper, focus is on the automatic analysis of cases of the Court of Human Rights which is done by Nishith Desai &amp; Associates.</a:t>
            </a:r>
          </a:p>
          <a:p>
            <a:endParaRPr lang="en-US" sz="1800"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Presents the first systematic study on predicting the outcome of cases tried by the Court of Human Rights based solely on textual content.</a:t>
            </a:r>
          </a:p>
          <a:p>
            <a:endParaRPr lang="en-US" sz="1800" dirty="0">
              <a:solidFill>
                <a:schemeClr val="accent1">
                  <a:lumMod val="50000"/>
                </a:schemeClr>
              </a:solidFill>
              <a:latin typeface="Bahnschrift Light" panose="020B0502040204020203" pitchFamily="34" charset="0"/>
            </a:endParaRPr>
          </a:p>
          <a:p>
            <a:r>
              <a:rPr lang="en-US" sz="1800" dirty="0">
                <a:solidFill>
                  <a:schemeClr val="accent1">
                    <a:lumMod val="50000"/>
                  </a:schemeClr>
                </a:solidFill>
                <a:latin typeface="Bahnschrift Light" panose="020B0502040204020203" pitchFamily="34" charset="0"/>
              </a:rPr>
              <a:t>A data set consisting of cases related to Article 3  of the Convention is created. </a:t>
            </a:r>
          </a:p>
          <a:p>
            <a:endParaRPr lang="en-US" sz="1800" dirty="0">
              <a:solidFill>
                <a:schemeClr val="accent1">
                  <a:lumMod val="50000"/>
                </a:schemeClr>
              </a:solidFill>
              <a:latin typeface="Bahnschrift Light" panose="020B0502040204020203" pitchFamily="34" charset="0"/>
            </a:endParaRPr>
          </a:p>
        </p:txBody>
      </p:sp>
      <p:sp>
        <p:nvSpPr>
          <p:cNvPr id="6" name="TextBox 5">
            <a:extLst>
              <a:ext uri="{FF2B5EF4-FFF2-40B4-BE49-F238E27FC236}">
                <a16:creationId xmlns:a16="http://schemas.microsoft.com/office/drawing/2014/main" id="{CFFCB4CC-D85E-4AF0-B873-CCB0C7F06517}"/>
              </a:ext>
            </a:extLst>
          </p:cNvPr>
          <p:cNvSpPr txBox="1"/>
          <p:nvPr/>
        </p:nvSpPr>
        <p:spPr>
          <a:xfrm>
            <a:off x="3991827" y="304381"/>
            <a:ext cx="3328597" cy="1200329"/>
          </a:xfrm>
          <a:prstGeom prst="rect">
            <a:avLst/>
          </a:prstGeom>
          <a:noFill/>
        </p:spPr>
        <p:txBody>
          <a:bodyPr wrap="square" rtlCol="0">
            <a:spAutoFit/>
          </a:bodyPr>
          <a:lstStyle/>
          <a:p>
            <a:pPr algn="ctr"/>
            <a:r>
              <a:rPr lang="en-US" sz="3600" dirty="0">
                <a:latin typeface="Agency FB" panose="020B0503020202020204" pitchFamily="34" charset="0"/>
              </a:rPr>
              <a:t>Data Pre Processing and EDA</a:t>
            </a:r>
            <a:endParaRPr lang="en-IN" sz="3600" dirty="0">
              <a:latin typeface="Agency FB" panose="020B0503020202020204" pitchFamily="34" charset="0"/>
            </a:endParaRP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72767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CB4CC-D85E-4AF0-B873-CCB0C7F06517}"/>
              </a:ext>
            </a:extLst>
          </p:cNvPr>
          <p:cNvSpPr txBox="1"/>
          <p:nvPr/>
        </p:nvSpPr>
        <p:spPr>
          <a:xfrm>
            <a:off x="3655783" y="221003"/>
            <a:ext cx="4880432" cy="707886"/>
          </a:xfrm>
          <a:prstGeom prst="rect">
            <a:avLst/>
          </a:prstGeom>
          <a:noFill/>
        </p:spPr>
        <p:txBody>
          <a:bodyPr wrap="square" rtlCol="0">
            <a:spAutoFit/>
          </a:bodyPr>
          <a:lstStyle/>
          <a:p>
            <a:r>
              <a:rPr lang="en-US" sz="4000" dirty="0">
                <a:latin typeface="Agency FB" panose="020B0503020202020204" pitchFamily="34" charset="0"/>
              </a:rPr>
              <a:t>Data Pre Processing and EDA</a:t>
            </a:r>
            <a:endParaRPr lang="en-IN" sz="4000" dirty="0">
              <a:latin typeface="Agency FB" panose="020B0503020202020204" pitchFamily="34" charset="0"/>
            </a:endParaRPr>
          </a:p>
        </p:txBody>
      </p:sp>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13" name="Picture 36">
            <a:extLst>
              <a:ext uri="{FF2B5EF4-FFF2-40B4-BE49-F238E27FC236}">
                <a16:creationId xmlns:a16="http://schemas.microsoft.com/office/drawing/2014/main" id="{002AEED5-1BC5-4F42-AD0D-2EA0E55F3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8779" y="1042181"/>
            <a:ext cx="4987496" cy="2301921"/>
          </a:xfrm>
          <a:prstGeom prst="rect">
            <a:avLst/>
          </a:prstGeom>
          <a:solidFill>
            <a:schemeClr val="tx2"/>
          </a:solidFill>
          <a:ln>
            <a:solidFill>
              <a:srgbClr val="000000"/>
            </a:solidFill>
          </a:ln>
          <a:extLst/>
        </p:spPr>
      </p:pic>
      <p:pic>
        <p:nvPicPr>
          <p:cNvPr id="14" name="Picture 39">
            <a:extLst>
              <a:ext uri="{FF2B5EF4-FFF2-40B4-BE49-F238E27FC236}">
                <a16:creationId xmlns:a16="http://schemas.microsoft.com/office/drawing/2014/main" id="{BC9222A9-DBDC-4785-97C7-15BAC9B6084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00393" y="3565479"/>
            <a:ext cx="8801063" cy="25425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F90E182-64EA-43D5-A841-F9FAB7E931E0}"/>
              </a:ext>
            </a:extLst>
          </p:cNvPr>
          <p:cNvSpPr txBox="1"/>
          <p:nvPr/>
        </p:nvSpPr>
        <p:spPr>
          <a:xfrm>
            <a:off x="8755692" y="1731476"/>
            <a:ext cx="2891527" cy="923330"/>
          </a:xfrm>
          <a:prstGeom prst="rect">
            <a:avLst/>
          </a:prstGeom>
          <a:noFill/>
        </p:spPr>
        <p:txBody>
          <a:bodyPr wrap="square" rtlCol="0">
            <a:spAutoFit/>
          </a:bodyPr>
          <a:lstStyle/>
          <a:p>
            <a:r>
              <a:rPr lang="en-US" b="1" dirty="0"/>
              <a:t>Word cloud</a:t>
            </a:r>
            <a:r>
              <a:rPr lang="en-US" dirty="0"/>
              <a:t> based on number of restaurants in the city</a:t>
            </a:r>
          </a:p>
        </p:txBody>
      </p:sp>
      <p:sp>
        <p:nvSpPr>
          <p:cNvPr id="17" name="TextBox 16">
            <a:extLst>
              <a:ext uri="{FF2B5EF4-FFF2-40B4-BE49-F238E27FC236}">
                <a16:creationId xmlns:a16="http://schemas.microsoft.com/office/drawing/2014/main" id="{205F7BBF-76FE-446F-8FDA-B7AFD9CF8737}"/>
              </a:ext>
            </a:extLst>
          </p:cNvPr>
          <p:cNvSpPr txBox="1"/>
          <p:nvPr/>
        </p:nvSpPr>
        <p:spPr>
          <a:xfrm>
            <a:off x="3814762" y="6267665"/>
            <a:ext cx="4562475" cy="369332"/>
          </a:xfrm>
          <a:prstGeom prst="rect">
            <a:avLst/>
          </a:prstGeom>
          <a:noFill/>
        </p:spPr>
        <p:txBody>
          <a:bodyPr wrap="square" rtlCol="0">
            <a:spAutoFit/>
          </a:bodyPr>
          <a:lstStyle/>
          <a:p>
            <a:r>
              <a:rPr lang="en-US" dirty="0"/>
              <a:t>Analysis of </a:t>
            </a:r>
            <a:r>
              <a:rPr lang="en-US" b="1" dirty="0"/>
              <a:t>restaurants in the top 5 cities</a:t>
            </a:r>
            <a:r>
              <a:rPr lang="en-US" dirty="0"/>
              <a:t> </a:t>
            </a:r>
          </a:p>
        </p:txBody>
      </p:sp>
    </p:spTree>
    <p:extLst>
      <p:ext uri="{BB962C8B-B14F-4D97-AF65-F5344CB8AC3E}">
        <p14:creationId xmlns:p14="http://schemas.microsoft.com/office/powerpoint/2010/main" val="15169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636F06-B1E9-4994-8528-E8E43ECACCD7}"/>
              </a:ext>
            </a:extLst>
          </p:cNvPr>
          <p:cNvGrpSpPr/>
          <p:nvPr/>
        </p:nvGrpSpPr>
        <p:grpSpPr>
          <a:xfrm>
            <a:off x="9286048" y="5969653"/>
            <a:ext cx="2429501" cy="2360713"/>
            <a:chOff x="9460450" y="5421799"/>
            <a:chExt cx="2429501" cy="2360713"/>
          </a:xfrm>
          <a:solidFill>
            <a:schemeClr val="accent1">
              <a:lumMod val="50000"/>
            </a:schemeClr>
          </a:solidFill>
        </p:grpSpPr>
        <p:sp>
          <p:nvSpPr>
            <p:cNvPr id="9" name="Rectangle: Rounded Corners 8">
              <a:extLst>
                <a:ext uri="{FF2B5EF4-FFF2-40B4-BE49-F238E27FC236}">
                  <a16:creationId xmlns:a16="http://schemas.microsoft.com/office/drawing/2014/main" id="{0EA91811-6943-4BAA-B07D-55A7718A42AC}"/>
                </a:ext>
              </a:extLst>
            </p:cNvPr>
            <p:cNvSpPr/>
            <p:nvPr/>
          </p:nvSpPr>
          <p:spPr>
            <a:xfrm rot="1346279" flipH="1">
              <a:off x="11200483" y="5421799"/>
              <a:ext cx="689468" cy="2360713"/>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E33B429C-9932-42DC-8F8C-354A8D929385}"/>
                </a:ext>
              </a:extLst>
            </p:cNvPr>
            <p:cNvSpPr/>
            <p:nvPr/>
          </p:nvSpPr>
          <p:spPr>
            <a:xfrm rot="1346279" flipH="1">
              <a:off x="10332663" y="5622800"/>
              <a:ext cx="689468" cy="2007442"/>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CBBA62B3-7464-4D99-95CE-DF271985A191}"/>
                </a:ext>
              </a:extLst>
            </p:cNvPr>
            <p:cNvSpPr/>
            <p:nvPr/>
          </p:nvSpPr>
          <p:spPr>
            <a:xfrm rot="1346279" flipH="1">
              <a:off x="9460450" y="5781061"/>
              <a:ext cx="689468" cy="1857947"/>
            </a:xfrm>
            <a:prstGeom prst="roundRect">
              <a:avLst>
                <a:gd name="adj" fmla="val 4264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 name="TextBox 1">
            <a:extLst>
              <a:ext uri="{FF2B5EF4-FFF2-40B4-BE49-F238E27FC236}">
                <a16:creationId xmlns:a16="http://schemas.microsoft.com/office/drawing/2014/main" id="{4EE476A2-7E3C-4163-B371-0C4A85141403}"/>
              </a:ext>
            </a:extLst>
          </p:cNvPr>
          <p:cNvSpPr txBox="1"/>
          <p:nvPr/>
        </p:nvSpPr>
        <p:spPr>
          <a:xfrm>
            <a:off x="3571875" y="276225"/>
            <a:ext cx="5648325" cy="707886"/>
          </a:xfrm>
          <a:prstGeom prst="rect">
            <a:avLst/>
          </a:prstGeom>
          <a:noFill/>
        </p:spPr>
        <p:txBody>
          <a:bodyPr wrap="square" rtlCol="0">
            <a:spAutoFit/>
          </a:bodyPr>
          <a:lstStyle/>
          <a:p>
            <a:r>
              <a:rPr lang="en-US" sz="4000" dirty="0">
                <a:latin typeface="Agency FB" panose="020B0503020202020204" pitchFamily="34" charset="0"/>
              </a:rPr>
              <a:t>Data Pre Processing and EDA</a:t>
            </a:r>
            <a:endParaRPr lang="en-IN" sz="4000" dirty="0">
              <a:latin typeface="Agency FB" panose="020B0503020202020204" pitchFamily="34" charset="0"/>
            </a:endParaRPr>
          </a:p>
        </p:txBody>
      </p:sp>
      <p:pic>
        <p:nvPicPr>
          <p:cNvPr id="13" name="Content Placeholder 6">
            <a:extLst>
              <a:ext uri="{FF2B5EF4-FFF2-40B4-BE49-F238E27FC236}">
                <a16:creationId xmlns:a16="http://schemas.microsoft.com/office/drawing/2014/main" id="{5062DC88-E995-4C24-9E11-62FDF85E2DE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847531"/>
            <a:ext cx="8001000" cy="2221523"/>
          </a:xfrm>
        </p:spPr>
      </p:pic>
      <p:pic>
        <p:nvPicPr>
          <p:cNvPr id="14" name="Picture 38">
            <a:extLst>
              <a:ext uri="{FF2B5EF4-FFF2-40B4-BE49-F238E27FC236}">
                <a16:creationId xmlns:a16="http://schemas.microsoft.com/office/drawing/2014/main" id="{0AA43F49-CEFB-488B-89FA-3FA7CECDA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3069054"/>
            <a:ext cx="8839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583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2238</TotalTime>
  <Words>824</Words>
  <Application>Microsoft Office PowerPoint</Application>
  <PresentationFormat>Widescreen</PresentationFormat>
  <Paragraphs>165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Wingdings</vt:lpstr>
      <vt:lpstr>Agency FB</vt:lpstr>
      <vt:lpstr>Calibri Light</vt:lpstr>
      <vt:lpstr>Arial</vt:lpstr>
      <vt:lpstr>Calibri</vt:lpstr>
      <vt:lpstr>Cambria Math</vt:lpstr>
      <vt:lpstr>Bahnschrift Light</vt:lpstr>
      <vt:lpstr>Office Theme</vt:lpstr>
      <vt:lpstr>Restaurant Recommendation and Restaurant Improvement using Yelp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 LEGAL SERVICES(DISRUPTUNITY)</dc:title>
  <dc:creator>Anas Ansari</dc:creator>
  <cp:lastModifiedBy>dell</cp:lastModifiedBy>
  <cp:revision>63</cp:revision>
  <dcterms:created xsi:type="dcterms:W3CDTF">2018-04-30T11:57:49Z</dcterms:created>
  <dcterms:modified xsi:type="dcterms:W3CDTF">2019-03-02T17:01:12Z</dcterms:modified>
</cp:coreProperties>
</file>